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70" r:id="rId5"/>
    <p:sldId id="269" r:id="rId6"/>
    <p:sldId id="258" r:id="rId7"/>
    <p:sldId id="259" r:id="rId8"/>
    <p:sldId id="266" r:id="rId9"/>
    <p:sldId id="260" r:id="rId10"/>
    <p:sldId id="271" r:id="rId11"/>
    <p:sldId id="272" r:id="rId12"/>
    <p:sldId id="677" r:id="rId13"/>
    <p:sldId id="678" r:id="rId14"/>
    <p:sldId id="679" r:id="rId15"/>
    <p:sldId id="680" r:id="rId16"/>
    <p:sldId id="26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32"/>
    <p:restoredTop sz="94663"/>
  </p:normalViewPr>
  <p:slideViewPr>
    <p:cSldViewPr snapToGrid="0">
      <p:cViewPr varScale="1">
        <p:scale>
          <a:sx n="79" d="100"/>
          <a:sy n="79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BD8B-4B91-4373-BA41-DC49544D8E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05B2C-D169-4285-A340-24F812247C8B}">
      <dgm:prSet/>
      <dgm:spPr/>
      <dgm:t>
        <a:bodyPr/>
        <a:lstStyle/>
        <a:p>
          <a:pPr algn="l"/>
          <a:r>
            <a:rPr lang="en-US" dirty="0"/>
            <a:t>The second oldest public institution of higher learning in the State of Texas, founded in 1876</a:t>
          </a:r>
        </a:p>
      </dgm:t>
    </dgm:pt>
    <dgm:pt modelId="{2C41D0A8-C0C8-415F-BC3B-0BF41D1C103D}" type="parTrans" cxnId="{B04192BB-76E2-468C-95EB-8762CDE67921}">
      <dgm:prSet/>
      <dgm:spPr/>
      <dgm:t>
        <a:bodyPr/>
        <a:lstStyle/>
        <a:p>
          <a:endParaRPr lang="en-US"/>
        </a:p>
      </dgm:t>
    </dgm:pt>
    <dgm:pt modelId="{6BED42C9-94FE-4C3A-BE5B-01B1488B1980}" type="sibTrans" cxnId="{B04192BB-76E2-468C-95EB-8762CDE67921}">
      <dgm:prSet/>
      <dgm:spPr/>
      <dgm:t>
        <a:bodyPr/>
        <a:lstStyle/>
        <a:p>
          <a:endParaRPr lang="en-US"/>
        </a:p>
      </dgm:t>
    </dgm:pt>
    <dgm:pt modelId="{CBC8AC1F-C6DE-45E9-9CCA-54BCC9A8DD19}">
      <dgm:prSet/>
      <dgm:spPr/>
      <dgm:t>
        <a:bodyPr/>
        <a:lstStyle/>
        <a:p>
          <a:pPr algn="l"/>
          <a:r>
            <a:rPr lang="en-US" dirty="0"/>
            <a:t>A rising research institution with R2 Carnegie Classification</a:t>
          </a:r>
        </a:p>
      </dgm:t>
    </dgm:pt>
    <dgm:pt modelId="{EBA06CCA-8266-4744-B42F-6903F9BCCB27}" type="parTrans" cxnId="{1BB80BC0-F33E-4D77-A65D-7D74C61C90AA}">
      <dgm:prSet/>
      <dgm:spPr/>
      <dgm:t>
        <a:bodyPr/>
        <a:lstStyle/>
        <a:p>
          <a:endParaRPr lang="en-US"/>
        </a:p>
      </dgm:t>
    </dgm:pt>
    <dgm:pt modelId="{2C0C1900-7A9E-475A-B9E1-FCAFD7F5703D}" type="sibTrans" cxnId="{1BB80BC0-F33E-4D77-A65D-7D74C61C90AA}">
      <dgm:prSet/>
      <dgm:spPr/>
      <dgm:t>
        <a:bodyPr/>
        <a:lstStyle/>
        <a:p>
          <a:endParaRPr lang="en-US"/>
        </a:p>
      </dgm:t>
    </dgm:pt>
    <dgm:pt modelId="{0DD663DF-8FF7-432B-880E-7790BC5ABF8C}">
      <dgm:prSet/>
      <dgm:spPr/>
      <dgm:t>
        <a:bodyPr/>
        <a:lstStyle/>
        <a:p>
          <a:pPr algn="l"/>
          <a:r>
            <a:rPr lang="en-US" dirty="0"/>
            <a:t>ECE department offers BS, MS, and PhD degrees and contribute to our journey to R1</a:t>
          </a:r>
        </a:p>
      </dgm:t>
    </dgm:pt>
    <dgm:pt modelId="{2BACFA7A-4648-4BCD-B2E5-2A57D6D6090B}" type="parTrans" cxnId="{2DC11F55-D559-4C8E-BB3E-8E8B4CB63B75}">
      <dgm:prSet/>
      <dgm:spPr/>
      <dgm:t>
        <a:bodyPr/>
        <a:lstStyle/>
        <a:p>
          <a:endParaRPr lang="en-US"/>
        </a:p>
      </dgm:t>
    </dgm:pt>
    <dgm:pt modelId="{87A30027-247E-40CF-B5E8-5CC1C89BA212}" type="sibTrans" cxnId="{2DC11F55-D559-4C8E-BB3E-8E8B4CB63B75}">
      <dgm:prSet/>
      <dgm:spPr/>
      <dgm:t>
        <a:bodyPr/>
        <a:lstStyle/>
        <a:p>
          <a:endParaRPr lang="en-US"/>
        </a:p>
      </dgm:t>
    </dgm:pt>
    <dgm:pt modelId="{A9F3307D-3BE8-4979-8D4A-06A07D750F88}">
      <dgm:prSet/>
      <dgm:spPr/>
      <dgm:t>
        <a:bodyPr/>
        <a:lstStyle/>
        <a:p>
          <a:pPr algn="l"/>
          <a:r>
            <a:rPr lang="en-US" dirty="0"/>
            <a:t>An ideal location for advancing semiconductor workforce development projects</a:t>
          </a:r>
        </a:p>
      </dgm:t>
    </dgm:pt>
    <dgm:pt modelId="{CFFC20B5-6090-4EF5-B86F-14DB63D3C964}" type="sibTrans" cxnId="{09BAA4AF-1DF7-4388-927E-939267CC6D7F}">
      <dgm:prSet/>
      <dgm:spPr/>
      <dgm:t>
        <a:bodyPr/>
        <a:lstStyle/>
        <a:p>
          <a:endParaRPr lang="en-US"/>
        </a:p>
      </dgm:t>
    </dgm:pt>
    <dgm:pt modelId="{011BC139-E6CE-4632-88E2-EB803CEBCDE8}" type="parTrans" cxnId="{09BAA4AF-1DF7-4388-927E-939267CC6D7F}">
      <dgm:prSet/>
      <dgm:spPr/>
      <dgm:t>
        <a:bodyPr/>
        <a:lstStyle/>
        <a:p>
          <a:endParaRPr lang="en-US"/>
        </a:p>
      </dgm:t>
    </dgm:pt>
    <dgm:pt modelId="{BBCB0109-DCD2-8A4D-8E35-70219DAC1160}" type="pres">
      <dgm:prSet presAssocID="{D1EEBD8B-4B91-4373-BA41-DC49544D8E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BD56CF-D9E8-DF4A-92CB-D29BED9BC3B2}" type="pres">
      <dgm:prSet presAssocID="{64405B2C-D169-4285-A340-24F812247C8B}" presName="hierRoot1" presStyleCnt="0"/>
      <dgm:spPr/>
    </dgm:pt>
    <dgm:pt modelId="{CE355B9F-B5CC-8145-A663-335B3F3BB896}" type="pres">
      <dgm:prSet presAssocID="{64405B2C-D169-4285-A340-24F812247C8B}" presName="composite" presStyleCnt="0"/>
      <dgm:spPr/>
    </dgm:pt>
    <dgm:pt modelId="{75FCDE3D-3664-6443-AE8C-9519E2475DBD}" type="pres">
      <dgm:prSet presAssocID="{64405B2C-D169-4285-A340-24F812247C8B}" presName="background" presStyleLbl="node0" presStyleIdx="0" presStyleCnt="4"/>
      <dgm:spPr/>
    </dgm:pt>
    <dgm:pt modelId="{0823C440-47E0-D44C-8E42-4BF7C4F958A4}" type="pres">
      <dgm:prSet presAssocID="{64405B2C-D169-4285-A340-24F812247C8B}" presName="text" presStyleLbl="fgAcc0" presStyleIdx="0" presStyleCnt="4">
        <dgm:presLayoutVars>
          <dgm:chPref val="3"/>
        </dgm:presLayoutVars>
      </dgm:prSet>
      <dgm:spPr/>
    </dgm:pt>
    <dgm:pt modelId="{083F6703-AF80-AA4B-A361-6A3453121DD7}" type="pres">
      <dgm:prSet presAssocID="{64405B2C-D169-4285-A340-24F812247C8B}" presName="hierChild2" presStyleCnt="0"/>
      <dgm:spPr/>
    </dgm:pt>
    <dgm:pt modelId="{2F217A4C-4E2A-E346-8D01-A04DBDBA67E4}" type="pres">
      <dgm:prSet presAssocID="{CBC8AC1F-C6DE-45E9-9CCA-54BCC9A8DD19}" presName="hierRoot1" presStyleCnt="0"/>
      <dgm:spPr/>
    </dgm:pt>
    <dgm:pt modelId="{BE879B25-DEBB-E340-AB27-1F8B1C0DA2D5}" type="pres">
      <dgm:prSet presAssocID="{CBC8AC1F-C6DE-45E9-9CCA-54BCC9A8DD19}" presName="composite" presStyleCnt="0"/>
      <dgm:spPr/>
    </dgm:pt>
    <dgm:pt modelId="{C70A723B-64C0-E14E-B26B-D24B8E1A0E11}" type="pres">
      <dgm:prSet presAssocID="{CBC8AC1F-C6DE-45E9-9CCA-54BCC9A8DD19}" presName="background" presStyleLbl="node0" presStyleIdx="1" presStyleCnt="4"/>
      <dgm:spPr/>
    </dgm:pt>
    <dgm:pt modelId="{525062AC-F6EF-734F-8A12-73C97E9579D9}" type="pres">
      <dgm:prSet presAssocID="{CBC8AC1F-C6DE-45E9-9CCA-54BCC9A8DD19}" presName="text" presStyleLbl="fgAcc0" presStyleIdx="1" presStyleCnt="4">
        <dgm:presLayoutVars>
          <dgm:chPref val="3"/>
        </dgm:presLayoutVars>
      </dgm:prSet>
      <dgm:spPr/>
    </dgm:pt>
    <dgm:pt modelId="{3F60857D-122D-DF44-95C7-64AEE1D73260}" type="pres">
      <dgm:prSet presAssocID="{CBC8AC1F-C6DE-45E9-9CCA-54BCC9A8DD19}" presName="hierChild2" presStyleCnt="0"/>
      <dgm:spPr/>
    </dgm:pt>
    <dgm:pt modelId="{EB1A9DBE-2E32-7246-8967-4E699F5D2A68}" type="pres">
      <dgm:prSet presAssocID="{0DD663DF-8FF7-432B-880E-7790BC5ABF8C}" presName="hierRoot1" presStyleCnt="0"/>
      <dgm:spPr/>
    </dgm:pt>
    <dgm:pt modelId="{61561B81-E868-3A48-9BEF-04E3A228C8E4}" type="pres">
      <dgm:prSet presAssocID="{0DD663DF-8FF7-432B-880E-7790BC5ABF8C}" presName="composite" presStyleCnt="0"/>
      <dgm:spPr/>
    </dgm:pt>
    <dgm:pt modelId="{CD8BF82D-83B1-6D44-9A06-9B5CAB057965}" type="pres">
      <dgm:prSet presAssocID="{0DD663DF-8FF7-432B-880E-7790BC5ABF8C}" presName="background" presStyleLbl="node0" presStyleIdx="2" presStyleCnt="4"/>
      <dgm:spPr/>
    </dgm:pt>
    <dgm:pt modelId="{287B8A51-286B-E046-BC26-F823BA2F639D}" type="pres">
      <dgm:prSet presAssocID="{0DD663DF-8FF7-432B-880E-7790BC5ABF8C}" presName="text" presStyleLbl="fgAcc0" presStyleIdx="2" presStyleCnt="4">
        <dgm:presLayoutVars>
          <dgm:chPref val="3"/>
        </dgm:presLayoutVars>
      </dgm:prSet>
      <dgm:spPr/>
    </dgm:pt>
    <dgm:pt modelId="{9B3C63C7-1FAF-6145-A1D3-E8429D7893CA}" type="pres">
      <dgm:prSet presAssocID="{0DD663DF-8FF7-432B-880E-7790BC5ABF8C}" presName="hierChild2" presStyleCnt="0"/>
      <dgm:spPr/>
    </dgm:pt>
    <dgm:pt modelId="{E8E0B42C-1CCC-654D-B4B6-2B27DEB170A2}" type="pres">
      <dgm:prSet presAssocID="{A9F3307D-3BE8-4979-8D4A-06A07D750F88}" presName="hierRoot1" presStyleCnt="0"/>
      <dgm:spPr/>
    </dgm:pt>
    <dgm:pt modelId="{221EEC12-1329-4D47-9067-8B9878B31699}" type="pres">
      <dgm:prSet presAssocID="{A9F3307D-3BE8-4979-8D4A-06A07D750F88}" presName="composite" presStyleCnt="0"/>
      <dgm:spPr/>
    </dgm:pt>
    <dgm:pt modelId="{439EAEA8-FFBD-6945-864C-CA5082D88C6C}" type="pres">
      <dgm:prSet presAssocID="{A9F3307D-3BE8-4979-8D4A-06A07D750F88}" presName="background" presStyleLbl="node0" presStyleIdx="3" presStyleCnt="4"/>
      <dgm:spPr/>
    </dgm:pt>
    <dgm:pt modelId="{C7667775-5553-234B-A974-6CBCDA97BC8E}" type="pres">
      <dgm:prSet presAssocID="{A9F3307D-3BE8-4979-8D4A-06A07D750F88}" presName="text" presStyleLbl="fgAcc0" presStyleIdx="3" presStyleCnt="4">
        <dgm:presLayoutVars>
          <dgm:chPref val="3"/>
        </dgm:presLayoutVars>
      </dgm:prSet>
      <dgm:spPr/>
    </dgm:pt>
    <dgm:pt modelId="{08F5695E-C67B-AC4B-BD14-4E40392C47B2}" type="pres">
      <dgm:prSet presAssocID="{A9F3307D-3BE8-4979-8D4A-06A07D750F88}" presName="hierChild2" presStyleCnt="0"/>
      <dgm:spPr/>
    </dgm:pt>
  </dgm:ptLst>
  <dgm:cxnLst>
    <dgm:cxn modelId="{2DC11F55-D559-4C8E-BB3E-8E8B4CB63B75}" srcId="{D1EEBD8B-4B91-4373-BA41-DC49544D8E66}" destId="{0DD663DF-8FF7-432B-880E-7790BC5ABF8C}" srcOrd="2" destOrd="0" parTransId="{2BACFA7A-4648-4BCD-B2E5-2A57D6D6090B}" sibTransId="{87A30027-247E-40CF-B5E8-5CC1C89BA212}"/>
    <dgm:cxn modelId="{FABBDD7A-E68B-0549-8097-B268C520884A}" type="presOf" srcId="{0DD663DF-8FF7-432B-880E-7790BC5ABF8C}" destId="{287B8A51-286B-E046-BC26-F823BA2F639D}" srcOrd="0" destOrd="0" presId="urn:microsoft.com/office/officeart/2005/8/layout/hierarchy1"/>
    <dgm:cxn modelId="{514E6A84-8A02-2C46-8AA9-E5266F1712CC}" type="presOf" srcId="{CBC8AC1F-C6DE-45E9-9CCA-54BCC9A8DD19}" destId="{525062AC-F6EF-734F-8A12-73C97E9579D9}" srcOrd="0" destOrd="0" presId="urn:microsoft.com/office/officeart/2005/8/layout/hierarchy1"/>
    <dgm:cxn modelId="{1A1E648A-376F-2646-B204-A4AF6BA1A7F3}" type="presOf" srcId="{A9F3307D-3BE8-4979-8D4A-06A07D750F88}" destId="{C7667775-5553-234B-A974-6CBCDA97BC8E}" srcOrd="0" destOrd="0" presId="urn:microsoft.com/office/officeart/2005/8/layout/hierarchy1"/>
    <dgm:cxn modelId="{8E5D3291-CB5B-ED45-9353-F4B9AC610712}" type="presOf" srcId="{64405B2C-D169-4285-A340-24F812247C8B}" destId="{0823C440-47E0-D44C-8E42-4BF7C4F958A4}" srcOrd="0" destOrd="0" presId="urn:microsoft.com/office/officeart/2005/8/layout/hierarchy1"/>
    <dgm:cxn modelId="{A577E5A6-5402-D04B-98A8-51ADC8FAEB01}" type="presOf" srcId="{D1EEBD8B-4B91-4373-BA41-DC49544D8E66}" destId="{BBCB0109-DCD2-8A4D-8E35-70219DAC1160}" srcOrd="0" destOrd="0" presId="urn:microsoft.com/office/officeart/2005/8/layout/hierarchy1"/>
    <dgm:cxn modelId="{09BAA4AF-1DF7-4388-927E-939267CC6D7F}" srcId="{D1EEBD8B-4B91-4373-BA41-DC49544D8E66}" destId="{A9F3307D-3BE8-4979-8D4A-06A07D750F88}" srcOrd="3" destOrd="0" parTransId="{011BC139-E6CE-4632-88E2-EB803CEBCDE8}" sibTransId="{CFFC20B5-6090-4EF5-B86F-14DB63D3C964}"/>
    <dgm:cxn modelId="{B04192BB-76E2-468C-95EB-8762CDE67921}" srcId="{D1EEBD8B-4B91-4373-BA41-DC49544D8E66}" destId="{64405B2C-D169-4285-A340-24F812247C8B}" srcOrd="0" destOrd="0" parTransId="{2C41D0A8-C0C8-415F-BC3B-0BF41D1C103D}" sibTransId="{6BED42C9-94FE-4C3A-BE5B-01B1488B1980}"/>
    <dgm:cxn modelId="{1BB80BC0-F33E-4D77-A65D-7D74C61C90AA}" srcId="{D1EEBD8B-4B91-4373-BA41-DC49544D8E66}" destId="{CBC8AC1F-C6DE-45E9-9CCA-54BCC9A8DD19}" srcOrd="1" destOrd="0" parTransId="{EBA06CCA-8266-4744-B42F-6903F9BCCB27}" sibTransId="{2C0C1900-7A9E-475A-B9E1-FCAFD7F5703D}"/>
    <dgm:cxn modelId="{F202F866-DE21-754E-B4D1-59BD8FE58DF1}" type="presParOf" srcId="{BBCB0109-DCD2-8A4D-8E35-70219DAC1160}" destId="{4EBD56CF-D9E8-DF4A-92CB-D29BED9BC3B2}" srcOrd="0" destOrd="0" presId="urn:microsoft.com/office/officeart/2005/8/layout/hierarchy1"/>
    <dgm:cxn modelId="{41E8B8D7-D9F5-8445-9B25-C60199415BB8}" type="presParOf" srcId="{4EBD56CF-D9E8-DF4A-92CB-D29BED9BC3B2}" destId="{CE355B9F-B5CC-8145-A663-335B3F3BB896}" srcOrd="0" destOrd="0" presId="urn:microsoft.com/office/officeart/2005/8/layout/hierarchy1"/>
    <dgm:cxn modelId="{E8FCCCA8-2405-614A-B105-A0B9BC209562}" type="presParOf" srcId="{CE355B9F-B5CC-8145-A663-335B3F3BB896}" destId="{75FCDE3D-3664-6443-AE8C-9519E2475DBD}" srcOrd="0" destOrd="0" presId="urn:microsoft.com/office/officeart/2005/8/layout/hierarchy1"/>
    <dgm:cxn modelId="{7CE37556-3FB6-184E-8E2E-19F240F75F05}" type="presParOf" srcId="{CE355B9F-B5CC-8145-A663-335B3F3BB896}" destId="{0823C440-47E0-D44C-8E42-4BF7C4F958A4}" srcOrd="1" destOrd="0" presId="urn:microsoft.com/office/officeart/2005/8/layout/hierarchy1"/>
    <dgm:cxn modelId="{3440A870-D0FD-854F-B2C6-960C46DD84C2}" type="presParOf" srcId="{4EBD56CF-D9E8-DF4A-92CB-D29BED9BC3B2}" destId="{083F6703-AF80-AA4B-A361-6A3453121DD7}" srcOrd="1" destOrd="0" presId="urn:microsoft.com/office/officeart/2005/8/layout/hierarchy1"/>
    <dgm:cxn modelId="{B94B5A9D-E631-BD4F-8CE9-ADF9C117C0BC}" type="presParOf" srcId="{BBCB0109-DCD2-8A4D-8E35-70219DAC1160}" destId="{2F217A4C-4E2A-E346-8D01-A04DBDBA67E4}" srcOrd="1" destOrd="0" presId="urn:microsoft.com/office/officeart/2005/8/layout/hierarchy1"/>
    <dgm:cxn modelId="{07242DA7-70A9-6B47-ACDF-0413369AA7BD}" type="presParOf" srcId="{2F217A4C-4E2A-E346-8D01-A04DBDBA67E4}" destId="{BE879B25-DEBB-E340-AB27-1F8B1C0DA2D5}" srcOrd="0" destOrd="0" presId="urn:microsoft.com/office/officeart/2005/8/layout/hierarchy1"/>
    <dgm:cxn modelId="{995D6486-71CA-264B-BB35-32FF620C611D}" type="presParOf" srcId="{BE879B25-DEBB-E340-AB27-1F8B1C0DA2D5}" destId="{C70A723B-64C0-E14E-B26B-D24B8E1A0E11}" srcOrd="0" destOrd="0" presId="urn:microsoft.com/office/officeart/2005/8/layout/hierarchy1"/>
    <dgm:cxn modelId="{F5FEA021-1091-7C4E-90A5-2D1800EF1660}" type="presParOf" srcId="{BE879B25-DEBB-E340-AB27-1F8B1C0DA2D5}" destId="{525062AC-F6EF-734F-8A12-73C97E9579D9}" srcOrd="1" destOrd="0" presId="urn:microsoft.com/office/officeart/2005/8/layout/hierarchy1"/>
    <dgm:cxn modelId="{DA8B158F-11FE-0247-9F7F-501292E3CC11}" type="presParOf" srcId="{2F217A4C-4E2A-E346-8D01-A04DBDBA67E4}" destId="{3F60857D-122D-DF44-95C7-64AEE1D73260}" srcOrd="1" destOrd="0" presId="urn:microsoft.com/office/officeart/2005/8/layout/hierarchy1"/>
    <dgm:cxn modelId="{1BB64022-F32B-9D4B-981C-0AD39D207C1A}" type="presParOf" srcId="{BBCB0109-DCD2-8A4D-8E35-70219DAC1160}" destId="{EB1A9DBE-2E32-7246-8967-4E699F5D2A68}" srcOrd="2" destOrd="0" presId="urn:microsoft.com/office/officeart/2005/8/layout/hierarchy1"/>
    <dgm:cxn modelId="{A88B5AC6-450F-ED44-B8CC-95F471A02448}" type="presParOf" srcId="{EB1A9DBE-2E32-7246-8967-4E699F5D2A68}" destId="{61561B81-E868-3A48-9BEF-04E3A228C8E4}" srcOrd="0" destOrd="0" presId="urn:microsoft.com/office/officeart/2005/8/layout/hierarchy1"/>
    <dgm:cxn modelId="{AEF13B7C-5905-854A-8C36-9D8688A45E6C}" type="presParOf" srcId="{61561B81-E868-3A48-9BEF-04E3A228C8E4}" destId="{CD8BF82D-83B1-6D44-9A06-9B5CAB057965}" srcOrd="0" destOrd="0" presId="urn:microsoft.com/office/officeart/2005/8/layout/hierarchy1"/>
    <dgm:cxn modelId="{FC06F199-E142-8D43-BD6D-8C141C165CC3}" type="presParOf" srcId="{61561B81-E868-3A48-9BEF-04E3A228C8E4}" destId="{287B8A51-286B-E046-BC26-F823BA2F639D}" srcOrd="1" destOrd="0" presId="urn:microsoft.com/office/officeart/2005/8/layout/hierarchy1"/>
    <dgm:cxn modelId="{547EE298-780C-044D-BF4C-EB11520BDCA6}" type="presParOf" srcId="{EB1A9DBE-2E32-7246-8967-4E699F5D2A68}" destId="{9B3C63C7-1FAF-6145-A1D3-E8429D7893CA}" srcOrd="1" destOrd="0" presId="urn:microsoft.com/office/officeart/2005/8/layout/hierarchy1"/>
    <dgm:cxn modelId="{97E90F6C-31C0-D944-A1B0-E3AF7E353F32}" type="presParOf" srcId="{BBCB0109-DCD2-8A4D-8E35-70219DAC1160}" destId="{E8E0B42C-1CCC-654D-B4B6-2B27DEB170A2}" srcOrd="3" destOrd="0" presId="urn:microsoft.com/office/officeart/2005/8/layout/hierarchy1"/>
    <dgm:cxn modelId="{53C7CF64-0E5A-5B44-A2CD-4E3398A32AC4}" type="presParOf" srcId="{E8E0B42C-1CCC-654D-B4B6-2B27DEB170A2}" destId="{221EEC12-1329-4D47-9067-8B9878B31699}" srcOrd="0" destOrd="0" presId="urn:microsoft.com/office/officeart/2005/8/layout/hierarchy1"/>
    <dgm:cxn modelId="{42E2329A-B568-334F-8234-E3EF6CF66B8C}" type="presParOf" srcId="{221EEC12-1329-4D47-9067-8B9878B31699}" destId="{439EAEA8-FFBD-6945-864C-CA5082D88C6C}" srcOrd="0" destOrd="0" presId="urn:microsoft.com/office/officeart/2005/8/layout/hierarchy1"/>
    <dgm:cxn modelId="{583AD4F5-41EF-2645-8796-9A81E06C9CAB}" type="presParOf" srcId="{221EEC12-1329-4D47-9067-8B9878B31699}" destId="{C7667775-5553-234B-A974-6CBCDA97BC8E}" srcOrd="1" destOrd="0" presId="urn:microsoft.com/office/officeart/2005/8/layout/hierarchy1"/>
    <dgm:cxn modelId="{29EF4B97-418D-B247-884A-6843E7361E1C}" type="presParOf" srcId="{E8E0B42C-1CCC-654D-B4B6-2B27DEB170A2}" destId="{08F5695E-C67B-AC4B-BD14-4E40392C47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EBD8B-4B91-4373-BA41-DC49544D8E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05B2C-D169-4285-A340-24F812247C8B}">
      <dgm:prSet/>
      <dgm:spPr/>
      <dgm:t>
        <a:bodyPr/>
        <a:lstStyle/>
        <a:p>
          <a:pPr algn="l"/>
          <a:r>
            <a:rPr lang="en-US" dirty="0"/>
            <a:t>The only state supported HBCU in Ohio, </a:t>
          </a:r>
          <a:r>
            <a:rPr lang="en-US" i="1" dirty="0"/>
            <a:t>CSU has an enduring commitment to fostering leadership, facilitating groundbreaking research, and empowering its students to serve their communities.</a:t>
          </a:r>
          <a:endParaRPr lang="en-US" dirty="0"/>
        </a:p>
      </dgm:t>
    </dgm:pt>
    <dgm:pt modelId="{2C41D0A8-C0C8-415F-BC3B-0BF41D1C103D}" type="parTrans" cxnId="{B04192BB-76E2-468C-95EB-8762CDE67921}">
      <dgm:prSet/>
      <dgm:spPr/>
      <dgm:t>
        <a:bodyPr/>
        <a:lstStyle/>
        <a:p>
          <a:endParaRPr lang="en-US"/>
        </a:p>
      </dgm:t>
    </dgm:pt>
    <dgm:pt modelId="{6BED42C9-94FE-4C3A-BE5B-01B1488B1980}" type="sibTrans" cxnId="{B04192BB-76E2-468C-95EB-8762CDE67921}">
      <dgm:prSet/>
      <dgm:spPr/>
      <dgm:t>
        <a:bodyPr/>
        <a:lstStyle/>
        <a:p>
          <a:endParaRPr lang="en-US"/>
        </a:p>
      </dgm:t>
    </dgm:pt>
    <dgm:pt modelId="{CBC8AC1F-C6DE-45E9-9CCA-54BCC9A8DD19}">
      <dgm:prSet/>
      <dgm:spPr/>
      <dgm:t>
        <a:bodyPr/>
        <a:lstStyle/>
        <a:p>
          <a:pPr algn="l"/>
          <a:r>
            <a:rPr lang="en-US" i="1" dirty="0"/>
            <a:t>CSU engages in numerous faculty-led research projects funded by prestigious organizations, including NASA, the NSF, the USDA, the DoD, etc.</a:t>
          </a:r>
          <a:endParaRPr lang="en-US" dirty="0"/>
        </a:p>
      </dgm:t>
    </dgm:pt>
    <dgm:pt modelId="{EBA06CCA-8266-4744-B42F-6903F9BCCB27}" type="parTrans" cxnId="{1BB80BC0-F33E-4D77-A65D-7D74C61C90AA}">
      <dgm:prSet/>
      <dgm:spPr/>
      <dgm:t>
        <a:bodyPr/>
        <a:lstStyle/>
        <a:p>
          <a:endParaRPr lang="en-US"/>
        </a:p>
      </dgm:t>
    </dgm:pt>
    <dgm:pt modelId="{2C0C1900-7A9E-475A-B9E1-FCAFD7F5703D}" type="sibTrans" cxnId="{1BB80BC0-F33E-4D77-A65D-7D74C61C90AA}">
      <dgm:prSet/>
      <dgm:spPr/>
      <dgm:t>
        <a:bodyPr/>
        <a:lstStyle/>
        <a:p>
          <a:endParaRPr lang="en-US"/>
        </a:p>
      </dgm:t>
    </dgm:pt>
    <dgm:pt modelId="{0DD663DF-8FF7-432B-880E-7790BC5ABF8C}">
      <dgm:prSet/>
      <dgm:spPr/>
      <dgm:t>
        <a:bodyPr/>
        <a:lstStyle/>
        <a:p>
          <a:pPr algn="l">
            <a:buNone/>
          </a:pPr>
          <a:r>
            <a:rPr lang="en-US" b="0" i="0" dirty="0"/>
            <a:t>Semiconductor Education and Research Program (SERP) was established in 2022 with three years of initial seed funding provided by Intel.</a:t>
          </a:r>
          <a:endParaRPr lang="en-US" dirty="0"/>
        </a:p>
      </dgm:t>
    </dgm:pt>
    <dgm:pt modelId="{2BACFA7A-4648-4BCD-B2E5-2A57D6D6090B}" type="parTrans" cxnId="{2DC11F55-D559-4C8E-BB3E-8E8B4CB63B75}">
      <dgm:prSet/>
      <dgm:spPr/>
      <dgm:t>
        <a:bodyPr/>
        <a:lstStyle/>
        <a:p>
          <a:endParaRPr lang="en-US"/>
        </a:p>
      </dgm:t>
    </dgm:pt>
    <dgm:pt modelId="{87A30027-247E-40CF-B5E8-5CC1C89BA212}" type="sibTrans" cxnId="{2DC11F55-D559-4C8E-BB3E-8E8B4CB63B75}">
      <dgm:prSet/>
      <dgm:spPr/>
      <dgm:t>
        <a:bodyPr/>
        <a:lstStyle/>
        <a:p>
          <a:endParaRPr lang="en-US"/>
        </a:p>
      </dgm:t>
    </dgm:pt>
    <dgm:pt modelId="{E29BDA5B-DCDA-B549-85E3-8A0B26E2F14C}">
      <dgm:prSet/>
      <dgm:spPr/>
      <dgm:t>
        <a:bodyPr/>
        <a:lstStyle/>
        <a:p>
          <a:pPr algn="l">
            <a:buNone/>
          </a:pPr>
          <a:r>
            <a:rPr lang="en-US" i="1" dirty="0"/>
            <a:t>CSU’s Manufacturing Engineering and Environmental Engineering programs have been recognized for their excellence.</a:t>
          </a:r>
          <a:endParaRPr lang="en-US" dirty="0"/>
        </a:p>
      </dgm:t>
    </dgm:pt>
    <dgm:pt modelId="{5116DF41-4C24-AA43-B84A-2B034C0A0520}" type="parTrans" cxnId="{132FD833-8870-0743-AE26-1E976B456C35}">
      <dgm:prSet/>
      <dgm:spPr/>
      <dgm:t>
        <a:bodyPr/>
        <a:lstStyle/>
        <a:p>
          <a:endParaRPr lang="en-US"/>
        </a:p>
      </dgm:t>
    </dgm:pt>
    <dgm:pt modelId="{9696911C-901F-1348-886B-7BFA65A649CB}" type="sibTrans" cxnId="{132FD833-8870-0743-AE26-1E976B456C35}">
      <dgm:prSet/>
      <dgm:spPr/>
      <dgm:t>
        <a:bodyPr/>
        <a:lstStyle/>
        <a:p>
          <a:endParaRPr lang="en-US"/>
        </a:p>
      </dgm:t>
    </dgm:pt>
    <dgm:pt modelId="{BBCB0109-DCD2-8A4D-8E35-70219DAC1160}" type="pres">
      <dgm:prSet presAssocID="{D1EEBD8B-4B91-4373-BA41-DC49544D8E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BD56CF-D9E8-DF4A-92CB-D29BED9BC3B2}" type="pres">
      <dgm:prSet presAssocID="{64405B2C-D169-4285-A340-24F812247C8B}" presName="hierRoot1" presStyleCnt="0"/>
      <dgm:spPr/>
    </dgm:pt>
    <dgm:pt modelId="{CE355B9F-B5CC-8145-A663-335B3F3BB896}" type="pres">
      <dgm:prSet presAssocID="{64405B2C-D169-4285-A340-24F812247C8B}" presName="composite" presStyleCnt="0"/>
      <dgm:spPr/>
    </dgm:pt>
    <dgm:pt modelId="{75FCDE3D-3664-6443-AE8C-9519E2475DBD}" type="pres">
      <dgm:prSet presAssocID="{64405B2C-D169-4285-A340-24F812247C8B}" presName="background" presStyleLbl="node0" presStyleIdx="0" presStyleCnt="4"/>
      <dgm:spPr/>
    </dgm:pt>
    <dgm:pt modelId="{0823C440-47E0-D44C-8E42-4BF7C4F958A4}" type="pres">
      <dgm:prSet presAssocID="{64405B2C-D169-4285-A340-24F812247C8B}" presName="text" presStyleLbl="fgAcc0" presStyleIdx="0" presStyleCnt="4">
        <dgm:presLayoutVars>
          <dgm:chPref val="3"/>
        </dgm:presLayoutVars>
      </dgm:prSet>
      <dgm:spPr/>
    </dgm:pt>
    <dgm:pt modelId="{083F6703-AF80-AA4B-A361-6A3453121DD7}" type="pres">
      <dgm:prSet presAssocID="{64405B2C-D169-4285-A340-24F812247C8B}" presName="hierChild2" presStyleCnt="0"/>
      <dgm:spPr/>
    </dgm:pt>
    <dgm:pt modelId="{2F217A4C-4E2A-E346-8D01-A04DBDBA67E4}" type="pres">
      <dgm:prSet presAssocID="{CBC8AC1F-C6DE-45E9-9CCA-54BCC9A8DD19}" presName="hierRoot1" presStyleCnt="0"/>
      <dgm:spPr/>
    </dgm:pt>
    <dgm:pt modelId="{BE879B25-DEBB-E340-AB27-1F8B1C0DA2D5}" type="pres">
      <dgm:prSet presAssocID="{CBC8AC1F-C6DE-45E9-9CCA-54BCC9A8DD19}" presName="composite" presStyleCnt="0"/>
      <dgm:spPr/>
    </dgm:pt>
    <dgm:pt modelId="{C70A723B-64C0-E14E-B26B-D24B8E1A0E11}" type="pres">
      <dgm:prSet presAssocID="{CBC8AC1F-C6DE-45E9-9CCA-54BCC9A8DD19}" presName="background" presStyleLbl="node0" presStyleIdx="1" presStyleCnt="4"/>
      <dgm:spPr/>
    </dgm:pt>
    <dgm:pt modelId="{525062AC-F6EF-734F-8A12-73C97E9579D9}" type="pres">
      <dgm:prSet presAssocID="{CBC8AC1F-C6DE-45E9-9CCA-54BCC9A8DD19}" presName="text" presStyleLbl="fgAcc0" presStyleIdx="1" presStyleCnt="4">
        <dgm:presLayoutVars>
          <dgm:chPref val="3"/>
        </dgm:presLayoutVars>
      </dgm:prSet>
      <dgm:spPr/>
    </dgm:pt>
    <dgm:pt modelId="{3F60857D-122D-DF44-95C7-64AEE1D73260}" type="pres">
      <dgm:prSet presAssocID="{CBC8AC1F-C6DE-45E9-9CCA-54BCC9A8DD19}" presName="hierChild2" presStyleCnt="0"/>
      <dgm:spPr/>
    </dgm:pt>
    <dgm:pt modelId="{C725CDC2-BF05-374C-A06F-953E72D4CE20}" type="pres">
      <dgm:prSet presAssocID="{E29BDA5B-DCDA-B549-85E3-8A0B26E2F14C}" presName="hierRoot1" presStyleCnt="0"/>
      <dgm:spPr/>
    </dgm:pt>
    <dgm:pt modelId="{1A353033-32BB-3345-A5E3-3277AFB962F3}" type="pres">
      <dgm:prSet presAssocID="{E29BDA5B-DCDA-B549-85E3-8A0B26E2F14C}" presName="composite" presStyleCnt="0"/>
      <dgm:spPr/>
    </dgm:pt>
    <dgm:pt modelId="{CF6EAFB2-DA2F-CD47-81A4-EA6BC4AEC5F1}" type="pres">
      <dgm:prSet presAssocID="{E29BDA5B-DCDA-B549-85E3-8A0B26E2F14C}" presName="background" presStyleLbl="node0" presStyleIdx="2" presStyleCnt="4"/>
      <dgm:spPr/>
    </dgm:pt>
    <dgm:pt modelId="{141D3357-60A7-F74B-8ECF-214CED0B4692}" type="pres">
      <dgm:prSet presAssocID="{E29BDA5B-DCDA-B549-85E3-8A0B26E2F14C}" presName="text" presStyleLbl="fgAcc0" presStyleIdx="2" presStyleCnt="4">
        <dgm:presLayoutVars>
          <dgm:chPref val="3"/>
        </dgm:presLayoutVars>
      </dgm:prSet>
      <dgm:spPr/>
    </dgm:pt>
    <dgm:pt modelId="{2E98346E-EEF8-5C4F-AB31-1C47D492EFBA}" type="pres">
      <dgm:prSet presAssocID="{E29BDA5B-DCDA-B549-85E3-8A0B26E2F14C}" presName="hierChild2" presStyleCnt="0"/>
      <dgm:spPr/>
    </dgm:pt>
    <dgm:pt modelId="{EB1A9DBE-2E32-7246-8967-4E699F5D2A68}" type="pres">
      <dgm:prSet presAssocID="{0DD663DF-8FF7-432B-880E-7790BC5ABF8C}" presName="hierRoot1" presStyleCnt="0"/>
      <dgm:spPr/>
    </dgm:pt>
    <dgm:pt modelId="{61561B81-E868-3A48-9BEF-04E3A228C8E4}" type="pres">
      <dgm:prSet presAssocID="{0DD663DF-8FF7-432B-880E-7790BC5ABF8C}" presName="composite" presStyleCnt="0"/>
      <dgm:spPr/>
    </dgm:pt>
    <dgm:pt modelId="{CD8BF82D-83B1-6D44-9A06-9B5CAB057965}" type="pres">
      <dgm:prSet presAssocID="{0DD663DF-8FF7-432B-880E-7790BC5ABF8C}" presName="background" presStyleLbl="node0" presStyleIdx="3" presStyleCnt="4"/>
      <dgm:spPr/>
    </dgm:pt>
    <dgm:pt modelId="{287B8A51-286B-E046-BC26-F823BA2F639D}" type="pres">
      <dgm:prSet presAssocID="{0DD663DF-8FF7-432B-880E-7790BC5ABF8C}" presName="text" presStyleLbl="fgAcc0" presStyleIdx="3" presStyleCnt="4">
        <dgm:presLayoutVars>
          <dgm:chPref val="3"/>
        </dgm:presLayoutVars>
      </dgm:prSet>
      <dgm:spPr/>
    </dgm:pt>
    <dgm:pt modelId="{9B3C63C7-1FAF-6145-A1D3-E8429D7893CA}" type="pres">
      <dgm:prSet presAssocID="{0DD663DF-8FF7-432B-880E-7790BC5ABF8C}" presName="hierChild2" presStyleCnt="0"/>
      <dgm:spPr/>
    </dgm:pt>
  </dgm:ptLst>
  <dgm:cxnLst>
    <dgm:cxn modelId="{132FD833-8870-0743-AE26-1E976B456C35}" srcId="{D1EEBD8B-4B91-4373-BA41-DC49544D8E66}" destId="{E29BDA5B-DCDA-B549-85E3-8A0B26E2F14C}" srcOrd="2" destOrd="0" parTransId="{5116DF41-4C24-AA43-B84A-2B034C0A0520}" sibTransId="{9696911C-901F-1348-886B-7BFA65A649CB}"/>
    <dgm:cxn modelId="{2DC11F55-D559-4C8E-BB3E-8E8B4CB63B75}" srcId="{D1EEBD8B-4B91-4373-BA41-DC49544D8E66}" destId="{0DD663DF-8FF7-432B-880E-7790BC5ABF8C}" srcOrd="3" destOrd="0" parTransId="{2BACFA7A-4648-4BCD-B2E5-2A57D6D6090B}" sibTransId="{87A30027-247E-40CF-B5E8-5CC1C89BA212}"/>
    <dgm:cxn modelId="{FABBDD7A-E68B-0549-8097-B268C520884A}" type="presOf" srcId="{0DD663DF-8FF7-432B-880E-7790BC5ABF8C}" destId="{287B8A51-286B-E046-BC26-F823BA2F639D}" srcOrd="0" destOrd="0" presId="urn:microsoft.com/office/officeart/2005/8/layout/hierarchy1"/>
    <dgm:cxn modelId="{514E6A84-8A02-2C46-8AA9-E5266F1712CC}" type="presOf" srcId="{CBC8AC1F-C6DE-45E9-9CCA-54BCC9A8DD19}" destId="{525062AC-F6EF-734F-8A12-73C97E9579D9}" srcOrd="0" destOrd="0" presId="urn:microsoft.com/office/officeart/2005/8/layout/hierarchy1"/>
    <dgm:cxn modelId="{8E5D3291-CB5B-ED45-9353-F4B9AC610712}" type="presOf" srcId="{64405B2C-D169-4285-A340-24F812247C8B}" destId="{0823C440-47E0-D44C-8E42-4BF7C4F958A4}" srcOrd="0" destOrd="0" presId="urn:microsoft.com/office/officeart/2005/8/layout/hierarchy1"/>
    <dgm:cxn modelId="{A577E5A6-5402-D04B-98A8-51ADC8FAEB01}" type="presOf" srcId="{D1EEBD8B-4B91-4373-BA41-DC49544D8E66}" destId="{BBCB0109-DCD2-8A4D-8E35-70219DAC1160}" srcOrd="0" destOrd="0" presId="urn:microsoft.com/office/officeart/2005/8/layout/hierarchy1"/>
    <dgm:cxn modelId="{B04192BB-76E2-468C-95EB-8762CDE67921}" srcId="{D1EEBD8B-4B91-4373-BA41-DC49544D8E66}" destId="{64405B2C-D169-4285-A340-24F812247C8B}" srcOrd="0" destOrd="0" parTransId="{2C41D0A8-C0C8-415F-BC3B-0BF41D1C103D}" sibTransId="{6BED42C9-94FE-4C3A-BE5B-01B1488B1980}"/>
    <dgm:cxn modelId="{1BB80BC0-F33E-4D77-A65D-7D74C61C90AA}" srcId="{D1EEBD8B-4B91-4373-BA41-DC49544D8E66}" destId="{CBC8AC1F-C6DE-45E9-9CCA-54BCC9A8DD19}" srcOrd="1" destOrd="0" parTransId="{EBA06CCA-8266-4744-B42F-6903F9BCCB27}" sibTransId="{2C0C1900-7A9E-475A-B9E1-FCAFD7F5703D}"/>
    <dgm:cxn modelId="{5A9C01E4-7AB7-6043-AC69-316AE0835EEA}" type="presOf" srcId="{E29BDA5B-DCDA-B549-85E3-8A0B26E2F14C}" destId="{141D3357-60A7-F74B-8ECF-214CED0B4692}" srcOrd="0" destOrd="0" presId="urn:microsoft.com/office/officeart/2005/8/layout/hierarchy1"/>
    <dgm:cxn modelId="{F202F866-DE21-754E-B4D1-59BD8FE58DF1}" type="presParOf" srcId="{BBCB0109-DCD2-8A4D-8E35-70219DAC1160}" destId="{4EBD56CF-D9E8-DF4A-92CB-D29BED9BC3B2}" srcOrd="0" destOrd="0" presId="urn:microsoft.com/office/officeart/2005/8/layout/hierarchy1"/>
    <dgm:cxn modelId="{41E8B8D7-D9F5-8445-9B25-C60199415BB8}" type="presParOf" srcId="{4EBD56CF-D9E8-DF4A-92CB-D29BED9BC3B2}" destId="{CE355B9F-B5CC-8145-A663-335B3F3BB896}" srcOrd="0" destOrd="0" presId="urn:microsoft.com/office/officeart/2005/8/layout/hierarchy1"/>
    <dgm:cxn modelId="{E8FCCCA8-2405-614A-B105-A0B9BC209562}" type="presParOf" srcId="{CE355B9F-B5CC-8145-A663-335B3F3BB896}" destId="{75FCDE3D-3664-6443-AE8C-9519E2475DBD}" srcOrd="0" destOrd="0" presId="urn:microsoft.com/office/officeart/2005/8/layout/hierarchy1"/>
    <dgm:cxn modelId="{7CE37556-3FB6-184E-8E2E-19F240F75F05}" type="presParOf" srcId="{CE355B9F-B5CC-8145-A663-335B3F3BB896}" destId="{0823C440-47E0-D44C-8E42-4BF7C4F958A4}" srcOrd="1" destOrd="0" presId="urn:microsoft.com/office/officeart/2005/8/layout/hierarchy1"/>
    <dgm:cxn modelId="{3440A870-D0FD-854F-B2C6-960C46DD84C2}" type="presParOf" srcId="{4EBD56CF-D9E8-DF4A-92CB-D29BED9BC3B2}" destId="{083F6703-AF80-AA4B-A361-6A3453121DD7}" srcOrd="1" destOrd="0" presId="urn:microsoft.com/office/officeart/2005/8/layout/hierarchy1"/>
    <dgm:cxn modelId="{B94B5A9D-E631-BD4F-8CE9-ADF9C117C0BC}" type="presParOf" srcId="{BBCB0109-DCD2-8A4D-8E35-70219DAC1160}" destId="{2F217A4C-4E2A-E346-8D01-A04DBDBA67E4}" srcOrd="1" destOrd="0" presId="urn:microsoft.com/office/officeart/2005/8/layout/hierarchy1"/>
    <dgm:cxn modelId="{07242DA7-70A9-6B47-ACDF-0413369AA7BD}" type="presParOf" srcId="{2F217A4C-4E2A-E346-8D01-A04DBDBA67E4}" destId="{BE879B25-DEBB-E340-AB27-1F8B1C0DA2D5}" srcOrd="0" destOrd="0" presId="urn:microsoft.com/office/officeart/2005/8/layout/hierarchy1"/>
    <dgm:cxn modelId="{995D6486-71CA-264B-BB35-32FF620C611D}" type="presParOf" srcId="{BE879B25-DEBB-E340-AB27-1F8B1C0DA2D5}" destId="{C70A723B-64C0-E14E-B26B-D24B8E1A0E11}" srcOrd="0" destOrd="0" presId="urn:microsoft.com/office/officeart/2005/8/layout/hierarchy1"/>
    <dgm:cxn modelId="{F5FEA021-1091-7C4E-90A5-2D1800EF1660}" type="presParOf" srcId="{BE879B25-DEBB-E340-AB27-1F8B1C0DA2D5}" destId="{525062AC-F6EF-734F-8A12-73C97E9579D9}" srcOrd="1" destOrd="0" presId="urn:microsoft.com/office/officeart/2005/8/layout/hierarchy1"/>
    <dgm:cxn modelId="{DA8B158F-11FE-0247-9F7F-501292E3CC11}" type="presParOf" srcId="{2F217A4C-4E2A-E346-8D01-A04DBDBA67E4}" destId="{3F60857D-122D-DF44-95C7-64AEE1D73260}" srcOrd="1" destOrd="0" presId="urn:microsoft.com/office/officeart/2005/8/layout/hierarchy1"/>
    <dgm:cxn modelId="{6C4D75DE-1C7B-0049-9712-7A1CDADC1D8F}" type="presParOf" srcId="{BBCB0109-DCD2-8A4D-8E35-70219DAC1160}" destId="{C725CDC2-BF05-374C-A06F-953E72D4CE20}" srcOrd="2" destOrd="0" presId="urn:microsoft.com/office/officeart/2005/8/layout/hierarchy1"/>
    <dgm:cxn modelId="{93122BE2-ED01-2D48-BA98-B57A6A8A2FFB}" type="presParOf" srcId="{C725CDC2-BF05-374C-A06F-953E72D4CE20}" destId="{1A353033-32BB-3345-A5E3-3277AFB962F3}" srcOrd="0" destOrd="0" presId="urn:microsoft.com/office/officeart/2005/8/layout/hierarchy1"/>
    <dgm:cxn modelId="{FE0AEB24-12C3-E143-AD8A-83FEBA6C2C0C}" type="presParOf" srcId="{1A353033-32BB-3345-A5E3-3277AFB962F3}" destId="{CF6EAFB2-DA2F-CD47-81A4-EA6BC4AEC5F1}" srcOrd="0" destOrd="0" presId="urn:microsoft.com/office/officeart/2005/8/layout/hierarchy1"/>
    <dgm:cxn modelId="{2708C5E0-BD2F-B54B-8F6D-639C1EA4D377}" type="presParOf" srcId="{1A353033-32BB-3345-A5E3-3277AFB962F3}" destId="{141D3357-60A7-F74B-8ECF-214CED0B4692}" srcOrd="1" destOrd="0" presId="urn:microsoft.com/office/officeart/2005/8/layout/hierarchy1"/>
    <dgm:cxn modelId="{9489F4F8-DA52-7343-B57F-07C2901707AD}" type="presParOf" srcId="{C725CDC2-BF05-374C-A06F-953E72D4CE20}" destId="{2E98346E-EEF8-5C4F-AB31-1C47D492EFBA}" srcOrd="1" destOrd="0" presId="urn:microsoft.com/office/officeart/2005/8/layout/hierarchy1"/>
    <dgm:cxn modelId="{1BB64022-F32B-9D4B-981C-0AD39D207C1A}" type="presParOf" srcId="{BBCB0109-DCD2-8A4D-8E35-70219DAC1160}" destId="{EB1A9DBE-2E32-7246-8967-4E699F5D2A68}" srcOrd="3" destOrd="0" presId="urn:microsoft.com/office/officeart/2005/8/layout/hierarchy1"/>
    <dgm:cxn modelId="{A88B5AC6-450F-ED44-B8CC-95F471A02448}" type="presParOf" srcId="{EB1A9DBE-2E32-7246-8967-4E699F5D2A68}" destId="{61561B81-E868-3A48-9BEF-04E3A228C8E4}" srcOrd="0" destOrd="0" presId="urn:microsoft.com/office/officeart/2005/8/layout/hierarchy1"/>
    <dgm:cxn modelId="{AEF13B7C-5905-854A-8C36-9D8688A45E6C}" type="presParOf" srcId="{61561B81-E868-3A48-9BEF-04E3A228C8E4}" destId="{CD8BF82D-83B1-6D44-9A06-9B5CAB057965}" srcOrd="0" destOrd="0" presId="urn:microsoft.com/office/officeart/2005/8/layout/hierarchy1"/>
    <dgm:cxn modelId="{FC06F199-E142-8D43-BD6D-8C141C165CC3}" type="presParOf" srcId="{61561B81-E868-3A48-9BEF-04E3A228C8E4}" destId="{287B8A51-286B-E046-BC26-F823BA2F639D}" srcOrd="1" destOrd="0" presId="urn:microsoft.com/office/officeart/2005/8/layout/hierarchy1"/>
    <dgm:cxn modelId="{547EE298-780C-044D-BF4C-EB11520BDCA6}" type="presParOf" srcId="{EB1A9DBE-2E32-7246-8967-4E699F5D2A68}" destId="{9B3C63C7-1FAF-6145-A1D3-E8429D7893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EBD8B-4B91-4373-BA41-DC49544D8E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05B2C-D169-4285-A340-24F812247C8B}">
      <dgm:prSet/>
      <dgm:spPr/>
      <dgm:t>
        <a:bodyPr/>
        <a:lstStyle/>
        <a:p>
          <a:pPr algn="l"/>
          <a:r>
            <a:rPr lang="en-US" dirty="0"/>
            <a:t>Founded in 1876, AAMU has a long tradition of providing education in science, engineering, agriculture, and applied research that serves regional and national needs.</a:t>
          </a:r>
        </a:p>
      </dgm:t>
    </dgm:pt>
    <dgm:pt modelId="{2C41D0A8-C0C8-415F-BC3B-0BF41D1C103D}" type="parTrans" cxnId="{B04192BB-76E2-468C-95EB-8762CDE67921}">
      <dgm:prSet/>
      <dgm:spPr/>
      <dgm:t>
        <a:bodyPr/>
        <a:lstStyle/>
        <a:p>
          <a:endParaRPr lang="en-US"/>
        </a:p>
      </dgm:t>
    </dgm:pt>
    <dgm:pt modelId="{6BED42C9-94FE-4C3A-BE5B-01B1488B1980}" type="sibTrans" cxnId="{B04192BB-76E2-468C-95EB-8762CDE67921}">
      <dgm:prSet/>
      <dgm:spPr/>
      <dgm:t>
        <a:bodyPr/>
        <a:lstStyle/>
        <a:p>
          <a:endParaRPr lang="en-US"/>
        </a:p>
      </dgm:t>
    </dgm:pt>
    <dgm:pt modelId="{CBC8AC1F-C6DE-45E9-9CCA-54BCC9A8DD19}">
      <dgm:prSet/>
      <dgm:spPr/>
      <dgm:t>
        <a:bodyPr/>
        <a:lstStyle/>
        <a:p>
          <a:pPr algn="l"/>
          <a:r>
            <a:rPr lang="en-US" dirty="0"/>
            <a:t>The university also collaborates with government, industry, and academic partners to advance research and economic development.</a:t>
          </a:r>
        </a:p>
      </dgm:t>
    </dgm:pt>
    <dgm:pt modelId="{EBA06CCA-8266-4744-B42F-6903F9BCCB27}" type="parTrans" cxnId="{1BB80BC0-F33E-4D77-A65D-7D74C61C90AA}">
      <dgm:prSet/>
      <dgm:spPr/>
      <dgm:t>
        <a:bodyPr/>
        <a:lstStyle/>
        <a:p>
          <a:endParaRPr lang="en-US"/>
        </a:p>
      </dgm:t>
    </dgm:pt>
    <dgm:pt modelId="{2C0C1900-7A9E-475A-B9E1-FCAFD7F5703D}" type="sibTrans" cxnId="{1BB80BC0-F33E-4D77-A65D-7D74C61C90AA}">
      <dgm:prSet/>
      <dgm:spPr/>
      <dgm:t>
        <a:bodyPr/>
        <a:lstStyle/>
        <a:p>
          <a:endParaRPr lang="en-US"/>
        </a:p>
      </dgm:t>
    </dgm:pt>
    <dgm:pt modelId="{0DD663DF-8FF7-432B-880E-7790BC5ABF8C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/>
            <a:t>With roughly 500 undergraduate and more than 50 graduate students, the EECS Department is one of the largest academic</a:t>
          </a:r>
          <a:endParaRPr lang="en-US" dirty="0"/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i="1" dirty="0"/>
            <a:t>units at AAMU.</a:t>
          </a:r>
          <a:endParaRPr lang="en-US" dirty="0"/>
        </a:p>
      </dgm:t>
    </dgm:pt>
    <dgm:pt modelId="{2BACFA7A-4648-4BCD-B2E5-2A57D6D6090B}" type="parTrans" cxnId="{2DC11F55-D559-4C8E-BB3E-8E8B4CB63B75}">
      <dgm:prSet/>
      <dgm:spPr/>
      <dgm:t>
        <a:bodyPr/>
        <a:lstStyle/>
        <a:p>
          <a:endParaRPr lang="en-US"/>
        </a:p>
      </dgm:t>
    </dgm:pt>
    <dgm:pt modelId="{87A30027-247E-40CF-B5E8-5CC1C89BA212}" type="sibTrans" cxnId="{2DC11F55-D559-4C8E-BB3E-8E8B4CB63B75}">
      <dgm:prSet/>
      <dgm:spPr/>
      <dgm:t>
        <a:bodyPr/>
        <a:lstStyle/>
        <a:p>
          <a:endParaRPr lang="en-US"/>
        </a:p>
      </dgm:t>
    </dgm:pt>
    <dgm:pt modelId="{A9F3307D-3BE8-4979-8D4A-06A07D750F88}">
      <dgm:prSet/>
      <dgm:spPr/>
      <dgm:t>
        <a:bodyPr/>
        <a:lstStyle/>
        <a:p>
          <a:pPr algn="l"/>
          <a:r>
            <a:rPr lang="en-US" i="1" dirty="0"/>
            <a:t>The BSEE Program has four concentrations: General Electrical Engineering,</a:t>
          </a:r>
          <a:endParaRPr lang="en-US" dirty="0"/>
        </a:p>
        <a:p>
          <a:pPr algn="l"/>
          <a:r>
            <a:rPr lang="en-US" i="1" dirty="0"/>
            <a:t>Computer Engineering, Microelectronics/VLSI, and Nuclear Power. </a:t>
          </a:r>
          <a:endParaRPr lang="en-US" dirty="0"/>
        </a:p>
      </dgm:t>
    </dgm:pt>
    <dgm:pt modelId="{CFFC20B5-6090-4EF5-B86F-14DB63D3C964}" type="sibTrans" cxnId="{09BAA4AF-1DF7-4388-927E-939267CC6D7F}">
      <dgm:prSet/>
      <dgm:spPr/>
      <dgm:t>
        <a:bodyPr/>
        <a:lstStyle/>
        <a:p>
          <a:endParaRPr lang="en-US"/>
        </a:p>
      </dgm:t>
    </dgm:pt>
    <dgm:pt modelId="{011BC139-E6CE-4632-88E2-EB803CEBCDE8}" type="parTrans" cxnId="{09BAA4AF-1DF7-4388-927E-939267CC6D7F}">
      <dgm:prSet/>
      <dgm:spPr/>
      <dgm:t>
        <a:bodyPr/>
        <a:lstStyle/>
        <a:p>
          <a:endParaRPr lang="en-US"/>
        </a:p>
      </dgm:t>
    </dgm:pt>
    <dgm:pt modelId="{BBCB0109-DCD2-8A4D-8E35-70219DAC1160}" type="pres">
      <dgm:prSet presAssocID="{D1EEBD8B-4B91-4373-BA41-DC49544D8E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BD56CF-D9E8-DF4A-92CB-D29BED9BC3B2}" type="pres">
      <dgm:prSet presAssocID="{64405B2C-D169-4285-A340-24F812247C8B}" presName="hierRoot1" presStyleCnt="0"/>
      <dgm:spPr/>
    </dgm:pt>
    <dgm:pt modelId="{CE355B9F-B5CC-8145-A663-335B3F3BB896}" type="pres">
      <dgm:prSet presAssocID="{64405B2C-D169-4285-A340-24F812247C8B}" presName="composite" presStyleCnt="0"/>
      <dgm:spPr/>
    </dgm:pt>
    <dgm:pt modelId="{75FCDE3D-3664-6443-AE8C-9519E2475DBD}" type="pres">
      <dgm:prSet presAssocID="{64405B2C-D169-4285-A340-24F812247C8B}" presName="background" presStyleLbl="node0" presStyleIdx="0" presStyleCnt="4"/>
      <dgm:spPr/>
    </dgm:pt>
    <dgm:pt modelId="{0823C440-47E0-D44C-8E42-4BF7C4F958A4}" type="pres">
      <dgm:prSet presAssocID="{64405B2C-D169-4285-A340-24F812247C8B}" presName="text" presStyleLbl="fgAcc0" presStyleIdx="0" presStyleCnt="4">
        <dgm:presLayoutVars>
          <dgm:chPref val="3"/>
        </dgm:presLayoutVars>
      </dgm:prSet>
      <dgm:spPr/>
    </dgm:pt>
    <dgm:pt modelId="{083F6703-AF80-AA4B-A361-6A3453121DD7}" type="pres">
      <dgm:prSet presAssocID="{64405B2C-D169-4285-A340-24F812247C8B}" presName="hierChild2" presStyleCnt="0"/>
      <dgm:spPr/>
    </dgm:pt>
    <dgm:pt modelId="{2F217A4C-4E2A-E346-8D01-A04DBDBA67E4}" type="pres">
      <dgm:prSet presAssocID="{CBC8AC1F-C6DE-45E9-9CCA-54BCC9A8DD19}" presName="hierRoot1" presStyleCnt="0"/>
      <dgm:spPr/>
    </dgm:pt>
    <dgm:pt modelId="{BE879B25-DEBB-E340-AB27-1F8B1C0DA2D5}" type="pres">
      <dgm:prSet presAssocID="{CBC8AC1F-C6DE-45E9-9CCA-54BCC9A8DD19}" presName="composite" presStyleCnt="0"/>
      <dgm:spPr/>
    </dgm:pt>
    <dgm:pt modelId="{C70A723B-64C0-E14E-B26B-D24B8E1A0E11}" type="pres">
      <dgm:prSet presAssocID="{CBC8AC1F-C6DE-45E9-9CCA-54BCC9A8DD19}" presName="background" presStyleLbl="node0" presStyleIdx="1" presStyleCnt="4"/>
      <dgm:spPr/>
    </dgm:pt>
    <dgm:pt modelId="{525062AC-F6EF-734F-8A12-73C97E9579D9}" type="pres">
      <dgm:prSet presAssocID="{CBC8AC1F-C6DE-45E9-9CCA-54BCC9A8DD19}" presName="text" presStyleLbl="fgAcc0" presStyleIdx="1" presStyleCnt="4">
        <dgm:presLayoutVars>
          <dgm:chPref val="3"/>
        </dgm:presLayoutVars>
      </dgm:prSet>
      <dgm:spPr/>
    </dgm:pt>
    <dgm:pt modelId="{3F60857D-122D-DF44-95C7-64AEE1D73260}" type="pres">
      <dgm:prSet presAssocID="{CBC8AC1F-C6DE-45E9-9CCA-54BCC9A8DD19}" presName="hierChild2" presStyleCnt="0"/>
      <dgm:spPr/>
    </dgm:pt>
    <dgm:pt modelId="{EB1A9DBE-2E32-7246-8967-4E699F5D2A68}" type="pres">
      <dgm:prSet presAssocID="{0DD663DF-8FF7-432B-880E-7790BC5ABF8C}" presName="hierRoot1" presStyleCnt="0"/>
      <dgm:spPr/>
    </dgm:pt>
    <dgm:pt modelId="{61561B81-E868-3A48-9BEF-04E3A228C8E4}" type="pres">
      <dgm:prSet presAssocID="{0DD663DF-8FF7-432B-880E-7790BC5ABF8C}" presName="composite" presStyleCnt="0"/>
      <dgm:spPr/>
    </dgm:pt>
    <dgm:pt modelId="{CD8BF82D-83B1-6D44-9A06-9B5CAB057965}" type="pres">
      <dgm:prSet presAssocID="{0DD663DF-8FF7-432B-880E-7790BC5ABF8C}" presName="background" presStyleLbl="node0" presStyleIdx="2" presStyleCnt="4"/>
      <dgm:spPr/>
    </dgm:pt>
    <dgm:pt modelId="{287B8A51-286B-E046-BC26-F823BA2F639D}" type="pres">
      <dgm:prSet presAssocID="{0DD663DF-8FF7-432B-880E-7790BC5ABF8C}" presName="text" presStyleLbl="fgAcc0" presStyleIdx="2" presStyleCnt="4">
        <dgm:presLayoutVars>
          <dgm:chPref val="3"/>
        </dgm:presLayoutVars>
      </dgm:prSet>
      <dgm:spPr/>
    </dgm:pt>
    <dgm:pt modelId="{9B3C63C7-1FAF-6145-A1D3-E8429D7893CA}" type="pres">
      <dgm:prSet presAssocID="{0DD663DF-8FF7-432B-880E-7790BC5ABF8C}" presName="hierChild2" presStyleCnt="0"/>
      <dgm:spPr/>
    </dgm:pt>
    <dgm:pt modelId="{E8E0B42C-1CCC-654D-B4B6-2B27DEB170A2}" type="pres">
      <dgm:prSet presAssocID="{A9F3307D-3BE8-4979-8D4A-06A07D750F88}" presName="hierRoot1" presStyleCnt="0"/>
      <dgm:spPr/>
    </dgm:pt>
    <dgm:pt modelId="{221EEC12-1329-4D47-9067-8B9878B31699}" type="pres">
      <dgm:prSet presAssocID="{A9F3307D-3BE8-4979-8D4A-06A07D750F88}" presName="composite" presStyleCnt="0"/>
      <dgm:spPr/>
    </dgm:pt>
    <dgm:pt modelId="{439EAEA8-FFBD-6945-864C-CA5082D88C6C}" type="pres">
      <dgm:prSet presAssocID="{A9F3307D-3BE8-4979-8D4A-06A07D750F88}" presName="background" presStyleLbl="node0" presStyleIdx="3" presStyleCnt="4"/>
      <dgm:spPr/>
    </dgm:pt>
    <dgm:pt modelId="{C7667775-5553-234B-A974-6CBCDA97BC8E}" type="pres">
      <dgm:prSet presAssocID="{A9F3307D-3BE8-4979-8D4A-06A07D750F88}" presName="text" presStyleLbl="fgAcc0" presStyleIdx="3" presStyleCnt="4">
        <dgm:presLayoutVars>
          <dgm:chPref val="3"/>
        </dgm:presLayoutVars>
      </dgm:prSet>
      <dgm:spPr/>
    </dgm:pt>
    <dgm:pt modelId="{08F5695E-C67B-AC4B-BD14-4E40392C47B2}" type="pres">
      <dgm:prSet presAssocID="{A9F3307D-3BE8-4979-8D4A-06A07D750F88}" presName="hierChild2" presStyleCnt="0"/>
      <dgm:spPr/>
    </dgm:pt>
  </dgm:ptLst>
  <dgm:cxnLst>
    <dgm:cxn modelId="{2DC11F55-D559-4C8E-BB3E-8E8B4CB63B75}" srcId="{D1EEBD8B-4B91-4373-BA41-DC49544D8E66}" destId="{0DD663DF-8FF7-432B-880E-7790BC5ABF8C}" srcOrd="2" destOrd="0" parTransId="{2BACFA7A-4648-4BCD-B2E5-2A57D6D6090B}" sibTransId="{87A30027-247E-40CF-B5E8-5CC1C89BA212}"/>
    <dgm:cxn modelId="{FABBDD7A-E68B-0549-8097-B268C520884A}" type="presOf" srcId="{0DD663DF-8FF7-432B-880E-7790BC5ABF8C}" destId="{287B8A51-286B-E046-BC26-F823BA2F639D}" srcOrd="0" destOrd="0" presId="urn:microsoft.com/office/officeart/2005/8/layout/hierarchy1"/>
    <dgm:cxn modelId="{514E6A84-8A02-2C46-8AA9-E5266F1712CC}" type="presOf" srcId="{CBC8AC1F-C6DE-45E9-9CCA-54BCC9A8DD19}" destId="{525062AC-F6EF-734F-8A12-73C97E9579D9}" srcOrd="0" destOrd="0" presId="urn:microsoft.com/office/officeart/2005/8/layout/hierarchy1"/>
    <dgm:cxn modelId="{1A1E648A-376F-2646-B204-A4AF6BA1A7F3}" type="presOf" srcId="{A9F3307D-3BE8-4979-8D4A-06A07D750F88}" destId="{C7667775-5553-234B-A974-6CBCDA97BC8E}" srcOrd="0" destOrd="0" presId="urn:microsoft.com/office/officeart/2005/8/layout/hierarchy1"/>
    <dgm:cxn modelId="{8E5D3291-CB5B-ED45-9353-F4B9AC610712}" type="presOf" srcId="{64405B2C-D169-4285-A340-24F812247C8B}" destId="{0823C440-47E0-D44C-8E42-4BF7C4F958A4}" srcOrd="0" destOrd="0" presId="urn:microsoft.com/office/officeart/2005/8/layout/hierarchy1"/>
    <dgm:cxn modelId="{A577E5A6-5402-D04B-98A8-51ADC8FAEB01}" type="presOf" srcId="{D1EEBD8B-4B91-4373-BA41-DC49544D8E66}" destId="{BBCB0109-DCD2-8A4D-8E35-70219DAC1160}" srcOrd="0" destOrd="0" presId="urn:microsoft.com/office/officeart/2005/8/layout/hierarchy1"/>
    <dgm:cxn modelId="{09BAA4AF-1DF7-4388-927E-939267CC6D7F}" srcId="{D1EEBD8B-4B91-4373-BA41-DC49544D8E66}" destId="{A9F3307D-3BE8-4979-8D4A-06A07D750F88}" srcOrd="3" destOrd="0" parTransId="{011BC139-E6CE-4632-88E2-EB803CEBCDE8}" sibTransId="{CFFC20B5-6090-4EF5-B86F-14DB63D3C964}"/>
    <dgm:cxn modelId="{B04192BB-76E2-468C-95EB-8762CDE67921}" srcId="{D1EEBD8B-4B91-4373-BA41-DC49544D8E66}" destId="{64405B2C-D169-4285-A340-24F812247C8B}" srcOrd="0" destOrd="0" parTransId="{2C41D0A8-C0C8-415F-BC3B-0BF41D1C103D}" sibTransId="{6BED42C9-94FE-4C3A-BE5B-01B1488B1980}"/>
    <dgm:cxn modelId="{1BB80BC0-F33E-4D77-A65D-7D74C61C90AA}" srcId="{D1EEBD8B-4B91-4373-BA41-DC49544D8E66}" destId="{CBC8AC1F-C6DE-45E9-9CCA-54BCC9A8DD19}" srcOrd="1" destOrd="0" parTransId="{EBA06CCA-8266-4744-B42F-6903F9BCCB27}" sibTransId="{2C0C1900-7A9E-475A-B9E1-FCAFD7F5703D}"/>
    <dgm:cxn modelId="{F202F866-DE21-754E-B4D1-59BD8FE58DF1}" type="presParOf" srcId="{BBCB0109-DCD2-8A4D-8E35-70219DAC1160}" destId="{4EBD56CF-D9E8-DF4A-92CB-D29BED9BC3B2}" srcOrd="0" destOrd="0" presId="urn:microsoft.com/office/officeart/2005/8/layout/hierarchy1"/>
    <dgm:cxn modelId="{41E8B8D7-D9F5-8445-9B25-C60199415BB8}" type="presParOf" srcId="{4EBD56CF-D9E8-DF4A-92CB-D29BED9BC3B2}" destId="{CE355B9F-B5CC-8145-A663-335B3F3BB896}" srcOrd="0" destOrd="0" presId="urn:microsoft.com/office/officeart/2005/8/layout/hierarchy1"/>
    <dgm:cxn modelId="{E8FCCCA8-2405-614A-B105-A0B9BC209562}" type="presParOf" srcId="{CE355B9F-B5CC-8145-A663-335B3F3BB896}" destId="{75FCDE3D-3664-6443-AE8C-9519E2475DBD}" srcOrd="0" destOrd="0" presId="urn:microsoft.com/office/officeart/2005/8/layout/hierarchy1"/>
    <dgm:cxn modelId="{7CE37556-3FB6-184E-8E2E-19F240F75F05}" type="presParOf" srcId="{CE355B9F-B5CC-8145-A663-335B3F3BB896}" destId="{0823C440-47E0-D44C-8E42-4BF7C4F958A4}" srcOrd="1" destOrd="0" presId="urn:microsoft.com/office/officeart/2005/8/layout/hierarchy1"/>
    <dgm:cxn modelId="{3440A870-D0FD-854F-B2C6-960C46DD84C2}" type="presParOf" srcId="{4EBD56CF-D9E8-DF4A-92CB-D29BED9BC3B2}" destId="{083F6703-AF80-AA4B-A361-6A3453121DD7}" srcOrd="1" destOrd="0" presId="urn:microsoft.com/office/officeart/2005/8/layout/hierarchy1"/>
    <dgm:cxn modelId="{B94B5A9D-E631-BD4F-8CE9-ADF9C117C0BC}" type="presParOf" srcId="{BBCB0109-DCD2-8A4D-8E35-70219DAC1160}" destId="{2F217A4C-4E2A-E346-8D01-A04DBDBA67E4}" srcOrd="1" destOrd="0" presId="urn:microsoft.com/office/officeart/2005/8/layout/hierarchy1"/>
    <dgm:cxn modelId="{07242DA7-70A9-6B47-ACDF-0413369AA7BD}" type="presParOf" srcId="{2F217A4C-4E2A-E346-8D01-A04DBDBA67E4}" destId="{BE879B25-DEBB-E340-AB27-1F8B1C0DA2D5}" srcOrd="0" destOrd="0" presId="urn:microsoft.com/office/officeart/2005/8/layout/hierarchy1"/>
    <dgm:cxn modelId="{995D6486-71CA-264B-BB35-32FF620C611D}" type="presParOf" srcId="{BE879B25-DEBB-E340-AB27-1F8B1C0DA2D5}" destId="{C70A723B-64C0-E14E-B26B-D24B8E1A0E11}" srcOrd="0" destOrd="0" presId="urn:microsoft.com/office/officeart/2005/8/layout/hierarchy1"/>
    <dgm:cxn modelId="{F5FEA021-1091-7C4E-90A5-2D1800EF1660}" type="presParOf" srcId="{BE879B25-DEBB-E340-AB27-1F8B1C0DA2D5}" destId="{525062AC-F6EF-734F-8A12-73C97E9579D9}" srcOrd="1" destOrd="0" presId="urn:microsoft.com/office/officeart/2005/8/layout/hierarchy1"/>
    <dgm:cxn modelId="{DA8B158F-11FE-0247-9F7F-501292E3CC11}" type="presParOf" srcId="{2F217A4C-4E2A-E346-8D01-A04DBDBA67E4}" destId="{3F60857D-122D-DF44-95C7-64AEE1D73260}" srcOrd="1" destOrd="0" presId="urn:microsoft.com/office/officeart/2005/8/layout/hierarchy1"/>
    <dgm:cxn modelId="{1BB64022-F32B-9D4B-981C-0AD39D207C1A}" type="presParOf" srcId="{BBCB0109-DCD2-8A4D-8E35-70219DAC1160}" destId="{EB1A9DBE-2E32-7246-8967-4E699F5D2A68}" srcOrd="2" destOrd="0" presId="urn:microsoft.com/office/officeart/2005/8/layout/hierarchy1"/>
    <dgm:cxn modelId="{A88B5AC6-450F-ED44-B8CC-95F471A02448}" type="presParOf" srcId="{EB1A9DBE-2E32-7246-8967-4E699F5D2A68}" destId="{61561B81-E868-3A48-9BEF-04E3A228C8E4}" srcOrd="0" destOrd="0" presId="urn:microsoft.com/office/officeart/2005/8/layout/hierarchy1"/>
    <dgm:cxn modelId="{AEF13B7C-5905-854A-8C36-9D8688A45E6C}" type="presParOf" srcId="{61561B81-E868-3A48-9BEF-04E3A228C8E4}" destId="{CD8BF82D-83B1-6D44-9A06-9B5CAB057965}" srcOrd="0" destOrd="0" presId="urn:microsoft.com/office/officeart/2005/8/layout/hierarchy1"/>
    <dgm:cxn modelId="{FC06F199-E142-8D43-BD6D-8C141C165CC3}" type="presParOf" srcId="{61561B81-E868-3A48-9BEF-04E3A228C8E4}" destId="{287B8A51-286B-E046-BC26-F823BA2F639D}" srcOrd="1" destOrd="0" presId="urn:microsoft.com/office/officeart/2005/8/layout/hierarchy1"/>
    <dgm:cxn modelId="{547EE298-780C-044D-BF4C-EB11520BDCA6}" type="presParOf" srcId="{EB1A9DBE-2E32-7246-8967-4E699F5D2A68}" destId="{9B3C63C7-1FAF-6145-A1D3-E8429D7893CA}" srcOrd="1" destOrd="0" presId="urn:microsoft.com/office/officeart/2005/8/layout/hierarchy1"/>
    <dgm:cxn modelId="{97E90F6C-31C0-D944-A1B0-E3AF7E353F32}" type="presParOf" srcId="{BBCB0109-DCD2-8A4D-8E35-70219DAC1160}" destId="{E8E0B42C-1CCC-654D-B4B6-2B27DEB170A2}" srcOrd="3" destOrd="0" presId="urn:microsoft.com/office/officeart/2005/8/layout/hierarchy1"/>
    <dgm:cxn modelId="{53C7CF64-0E5A-5B44-A2CD-4E3398A32AC4}" type="presParOf" srcId="{E8E0B42C-1CCC-654D-B4B6-2B27DEB170A2}" destId="{221EEC12-1329-4D47-9067-8B9878B31699}" srcOrd="0" destOrd="0" presId="urn:microsoft.com/office/officeart/2005/8/layout/hierarchy1"/>
    <dgm:cxn modelId="{42E2329A-B568-334F-8234-E3EF6CF66B8C}" type="presParOf" srcId="{221EEC12-1329-4D47-9067-8B9878B31699}" destId="{439EAEA8-FFBD-6945-864C-CA5082D88C6C}" srcOrd="0" destOrd="0" presId="urn:microsoft.com/office/officeart/2005/8/layout/hierarchy1"/>
    <dgm:cxn modelId="{583AD4F5-41EF-2645-8796-9A81E06C9CAB}" type="presParOf" srcId="{221EEC12-1329-4D47-9067-8B9878B31699}" destId="{C7667775-5553-234B-A974-6CBCDA97BC8E}" srcOrd="1" destOrd="0" presId="urn:microsoft.com/office/officeart/2005/8/layout/hierarchy1"/>
    <dgm:cxn modelId="{29EF4B97-418D-B247-884A-6843E7361E1C}" type="presParOf" srcId="{E8E0B42C-1CCC-654D-B4B6-2B27DEB170A2}" destId="{08F5695E-C67B-AC4B-BD14-4E40392C47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450A5-A626-44C8-B159-A7E28C2837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4D8729-7166-4882-BC36-F4E8EFE06C05}">
      <dgm:prSet/>
      <dgm:spPr/>
      <dgm:t>
        <a:bodyPr/>
        <a:lstStyle/>
        <a:p>
          <a:r>
            <a:rPr lang="en-US"/>
            <a:t>Week 1: Orientation + 5G Broadband Workshop</a:t>
          </a:r>
        </a:p>
      </dgm:t>
    </dgm:pt>
    <dgm:pt modelId="{A38035EF-075D-454D-94E8-EE968D0B3449}" type="parTrans" cxnId="{8A4DA831-2366-4A27-AB8B-4D870DAA47FF}">
      <dgm:prSet/>
      <dgm:spPr/>
      <dgm:t>
        <a:bodyPr/>
        <a:lstStyle/>
        <a:p>
          <a:endParaRPr lang="en-US"/>
        </a:p>
      </dgm:t>
    </dgm:pt>
    <dgm:pt modelId="{737A7FF0-87E4-43F8-BA50-8028366D9BC8}" type="sibTrans" cxnId="{8A4DA831-2366-4A27-AB8B-4D870DAA47FF}">
      <dgm:prSet/>
      <dgm:spPr/>
      <dgm:t>
        <a:bodyPr/>
        <a:lstStyle/>
        <a:p>
          <a:endParaRPr lang="en-US"/>
        </a:p>
      </dgm:t>
    </dgm:pt>
    <dgm:pt modelId="{40AE3B1C-DB64-4474-85DB-468A4955E914}">
      <dgm:prSet/>
      <dgm:spPr/>
      <dgm:t>
        <a:bodyPr/>
        <a:lstStyle/>
        <a:p>
          <a:r>
            <a:rPr lang="en-US"/>
            <a:t>Week 2: STEM Summer Camp Mentorship</a:t>
          </a:r>
        </a:p>
      </dgm:t>
    </dgm:pt>
    <dgm:pt modelId="{5919731D-4B71-42DD-9D2B-D6430E59759C}" type="parTrans" cxnId="{B4FC576A-1194-4447-9741-42D1AF642566}">
      <dgm:prSet/>
      <dgm:spPr/>
      <dgm:t>
        <a:bodyPr/>
        <a:lstStyle/>
        <a:p>
          <a:endParaRPr lang="en-US"/>
        </a:p>
      </dgm:t>
    </dgm:pt>
    <dgm:pt modelId="{D228A510-70AA-4706-836B-4C1D6C72A952}" type="sibTrans" cxnId="{B4FC576A-1194-4447-9741-42D1AF642566}">
      <dgm:prSet/>
      <dgm:spPr/>
      <dgm:t>
        <a:bodyPr/>
        <a:lstStyle/>
        <a:p>
          <a:endParaRPr lang="en-US"/>
        </a:p>
      </dgm:t>
    </dgm:pt>
    <dgm:pt modelId="{9B556BCA-196E-4827-AE31-83B05F8322ED}">
      <dgm:prSet/>
      <dgm:spPr/>
      <dgm:t>
        <a:bodyPr/>
        <a:lstStyle/>
        <a:p>
          <a:r>
            <a:rPr lang="en-US"/>
            <a:t>Week 3: Intensive Research Training</a:t>
          </a:r>
        </a:p>
      </dgm:t>
    </dgm:pt>
    <dgm:pt modelId="{5D7B10ED-15DB-4953-B043-893529D31AD3}" type="parTrans" cxnId="{5CC83EFA-09A4-405E-8A65-1DBE5DDE5EEE}">
      <dgm:prSet/>
      <dgm:spPr/>
      <dgm:t>
        <a:bodyPr/>
        <a:lstStyle/>
        <a:p>
          <a:endParaRPr lang="en-US"/>
        </a:p>
      </dgm:t>
    </dgm:pt>
    <dgm:pt modelId="{F984E676-FAF9-4EBB-9200-D86710CE2223}" type="sibTrans" cxnId="{5CC83EFA-09A4-405E-8A65-1DBE5DDE5EEE}">
      <dgm:prSet/>
      <dgm:spPr/>
      <dgm:t>
        <a:bodyPr/>
        <a:lstStyle/>
        <a:p>
          <a:endParaRPr lang="en-US"/>
        </a:p>
      </dgm:t>
    </dgm:pt>
    <dgm:pt modelId="{D787296E-2EF1-473F-9513-C34DB6FFFB16}">
      <dgm:prSet/>
      <dgm:spPr/>
      <dgm:t>
        <a:bodyPr/>
        <a:lstStyle/>
        <a:p>
          <a:r>
            <a:rPr lang="en-US"/>
            <a:t>Week 4: Professional Development</a:t>
          </a:r>
        </a:p>
      </dgm:t>
    </dgm:pt>
    <dgm:pt modelId="{6B15F0D2-E36E-4A5C-9F56-080AC834F622}" type="parTrans" cxnId="{062885D3-E333-4EAB-BE95-B086AFFF4521}">
      <dgm:prSet/>
      <dgm:spPr/>
      <dgm:t>
        <a:bodyPr/>
        <a:lstStyle/>
        <a:p>
          <a:endParaRPr lang="en-US"/>
        </a:p>
      </dgm:t>
    </dgm:pt>
    <dgm:pt modelId="{C23A225D-C3F3-4D85-AF30-CF8C175283AD}" type="sibTrans" cxnId="{062885D3-E333-4EAB-BE95-B086AFFF4521}">
      <dgm:prSet/>
      <dgm:spPr/>
      <dgm:t>
        <a:bodyPr/>
        <a:lstStyle/>
        <a:p>
          <a:endParaRPr lang="en-US"/>
        </a:p>
      </dgm:t>
    </dgm:pt>
    <dgm:pt modelId="{37A2B782-F98D-4C43-8F60-58B288785C26}">
      <dgm:prSet/>
      <dgm:spPr/>
      <dgm:t>
        <a:bodyPr/>
        <a:lstStyle/>
        <a:p>
          <a:r>
            <a:rPr lang="en-US"/>
            <a:t>Week 5: Semiconductor Micro-Credentials</a:t>
          </a:r>
        </a:p>
      </dgm:t>
    </dgm:pt>
    <dgm:pt modelId="{25386584-27FD-4EC5-9E4B-5C4D884FEE90}" type="parTrans" cxnId="{7EED8BAA-447F-41F4-A717-564C0FB092BB}">
      <dgm:prSet/>
      <dgm:spPr/>
      <dgm:t>
        <a:bodyPr/>
        <a:lstStyle/>
        <a:p>
          <a:endParaRPr lang="en-US"/>
        </a:p>
      </dgm:t>
    </dgm:pt>
    <dgm:pt modelId="{76A41DE2-6B01-4298-B4D9-791EBB447A53}" type="sibTrans" cxnId="{7EED8BAA-447F-41F4-A717-564C0FB092BB}">
      <dgm:prSet/>
      <dgm:spPr/>
      <dgm:t>
        <a:bodyPr/>
        <a:lstStyle/>
        <a:p>
          <a:endParaRPr lang="en-US"/>
        </a:p>
      </dgm:t>
    </dgm:pt>
    <dgm:pt modelId="{FF02CCEE-F05F-42A6-B94D-A0E1E7B46C10}">
      <dgm:prSet/>
      <dgm:spPr/>
      <dgm:t>
        <a:bodyPr/>
        <a:lstStyle/>
        <a:p>
          <a:r>
            <a:rPr lang="en-US"/>
            <a:t>Week 6: AI Training (Python)</a:t>
          </a:r>
        </a:p>
      </dgm:t>
    </dgm:pt>
    <dgm:pt modelId="{C76CC943-76B9-44B6-9B19-FD8CE77F4145}" type="parTrans" cxnId="{C0D63901-48A0-44A2-AD76-9EA5DD5E1B12}">
      <dgm:prSet/>
      <dgm:spPr/>
      <dgm:t>
        <a:bodyPr/>
        <a:lstStyle/>
        <a:p>
          <a:endParaRPr lang="en-US"/>
        </a:p>
      </dgm:t>
    </dgm:pt>
    <dgm:pt modelId="{C7D865C7-1BF7-4C73-84D3-CE27B451DAFA}" type="sibTrans" cxnId="{C0D63901-48A0-44A2-AD76-9EA5DD5E1B12}">
      <dgm:prSet/>
      <dgm:spPr/>
      <dgm:t>
        <a:bodyPr/>
        <a:lstStyle/>
        <a:p>
          <a:endParaRPr lang="en-US"/>
        </a:p>
      </dgm:t>
    </dgm:pt>
    <dgm:pt modelId="{3928694C-5C48-45F5-9C49-A6D649357550}">
      <dgm:prSet/>
      <dgm:spPr/>
      <dgm:t>
        <a:bodyPr/>
        <a:lstStyle/>
        <a:p>
          <a:r>
            <a:rPr lang="en-US"/>
            <a:t>Weeks 7–8: Research Project Completion &amp; Presentations</a:t>
          </a:r>
        </a:p>
      </dgm:t>
    </dgm:pt>
    <dgm:pt modelId="{B992BA19-7E11-41DF-86B2-D36DA49E84DD}" type="parTrans" cxnId="{43CE1F44-CEAA-4292-82ED-0E5A0B3E1F9D}">
      <dgm:prSet/>
      <dgm:spPr/>
      <dgm:t>
        <a:bodyPr/>
        <a:lstStyle/>
        <a:p>
          <a:endParaRPr lang="en-US"/>
        </a:p>
      </dgm:t>
    </dgm:pt>
    <dgm:pt modelId="{AAE98370-EEFF-4078-BDC5-D2F187E68C27}" type="sibTrans" cxnId="{43CE1F44-CEAA-4292-82ED-0E5A0B3E1F9D}">
      <dgm:prSet/>
      <dgm:spPr/>
      <dgm:t>
        <a:bodyPr/>
        <a:lstStyle/>
        <a:p>
          <a:endParaRPr lang="en-US"/>
        </a:p>
      </dgm:t>
    </dgm:pt>
    <dgm:pt modelId="{E5B6CA92-F5B8-E247-A650-90730BAFE3CC}" type="pres">
      <dgm:prSet presAssocID="{643450A5-A626-44C8-B159-A7E28C28373C}" presName="vert0" presStyleCnt="0">
        <dgm:presLayoutVars>
          <dgm:dir/>
          <dgm:animOne val="branch"/>
          <dgm:animLvl val="lvl"/>
        </dgm:presLayoutVars>
      </dgm:prSet>
      <dgm:spPr/>
    </dgm:pt>
    <dgm:pt modelId="{4746E869-FE30-9C41-B176-1318346D91BA}" type="pres">
      <dgm:prSet presAssocID="{9A4D8729-7166-4882-BC36-F4E8EFE06C05}" presName="thickLine" presStyleLbl="alignNode1" presStyleIdx="0" presStyleCnt="7"/>
      <dgm:spPr/>
    </dgm:pt>
    <dgm:pt modelId="{C4052A9A-675F-C449-BD1D-95ABEBC402D7}" type="pres">
      <dgm:prSet presAssocID="{9A4D8729-7166-4882-BC36-F4E8EFE06C05}" presName="horz1" presStyleCnt="0"/>
      <dgm:spPr/>
    </dgm:pt>
    <dgm:pt modelId="{49E87AC6-C2C2-2C4F-B6B7-18ABC4185A50}" type="pres">
      <dgm:prSet presAssocID="{9A4D8729-7166-4882-BC36-F4E8EFE06C05}" presName="tx1" presStyleLbl="revTx" presStyleIdx="0" presStyleCnt="7"/>
      <dgm:spPr/>
    </dgm:pt>
    <dgm:pt modelId="{1CA6F6DE-86CD-7C4A-958D-227E4989E8C5}" type="pres">
      <dgm:prSet presAssocID="{9A4D8729-7166-4882-BC36-F4E8EFE06C05}" presName="vert1" presStyleCnt="0"/>
      <dgm:spPr/>
    </dgm:pt>
    <dgm:pt modelId="{FF76F236-3BD7-1D48-ACF8-017ED7DC5BA3}" type="pres">
      <dgm:prSet presAssocID="{40AE3B1C-DB64-4474-85DB-468A4955E914}" presName="thickLine" presStyleLbl="alignNode1" presStyleIdx="1" presStyleCnt="7"/>
      <dgm:spPr/>
    </dgm:pt>
    <dgm:pt modelId="{29CFEF4A-2C99-B64E-B84D-40E96D6014BD}" type="pres">
      <dgm:prSet presAssocID="{40AE3B1C-DB64-4474-85DB-468A4955E914}" presName="horz1" presStyleCnt="0"/>
      <dgm:spPr/>
    </dgm:pt>
    <dgm:pt modelId="{3E4BCAF4-5623-FF42-8B81-C95EEB3C53A8}" type="pres">
      <dgm:prSet presAssocID="{40AE3B1C-DB64-4474-85DB-468A4955E914}" presName="tx1" presStyleLbl="revTx" presStyleIdx="1" presStyleCnt="7"/>
      <dgm:spPr/>
    </dgm:pt>
    <dgm:pt modelId="{5992D786-6E0E-254A-9B74-9D4F70B12719}" type="pres">
      <dgm:prSet presAssocID="{40AE3B1C-DB64-4474-85DB-468A4955E914}" presName="vert1" presStyleCnt="0"/>
      <dgm:spPr/>
    </dgm:pt>
    <dgm:pt modelId="{454C25F2-5BFC-2F47-9998-236F4EA97263}" type="pres">
      <dgm:prSet presAssocID="{9B556BCA-196E-4827-AE31-83B05F8322ED}" presName="thickLine" presStyleLbl="alignNode1" presStyleIdx="2" presStyleCnt="7"/>
      <dgm:spPr/>
    </dgm:pt>
    <dgm:pt modelId="{4058D6D5-3003-7642-85A5-DBB0D529AB37}" type="pres">
      <dgm:prSet presAssocID="{9B556BCA-196E-4827-AE31-83B05F8322ED}" presName="horz1" presStyleCnt="0"/>
      <dgm:spPr/>
    </dgm:pt>
    <dgm:pt modelId="{505F6C96-965D-9E4C-B971-44005B41A810}" type="pres">
      <dgm:prSet presAssocID="{9B556BCA-196E-4827-AE31-83B05F8322ED}" presName="tx1" presStyleLbl="revTx" presStyleIdx="2" presStyleCnt="7"/>
      <dgm:spPr/>
    </dgm:pt>
    <dgm:pt modelId="{E7B5BB85-52E5-5C4A-B651-C8A2D6A2BBCC}" type="pres">
      <dgm:prSet presAssocID="{9B556BCA-196E-4827-AE31-83B05F8322ED}" presName="vert1" presStyleCnt="0"/>
      <dgm:spPr/>
    </dgm:pt>
    <dgm:pt modelId="{E6FFAA89-5FED-F04E-9DD3-0D0F0609DBCE}" type="pres">
      <dgm:prSet presAssocID="{D787296E-2EF1-473F-9513-C34DB6FFFB16}" presName="thickLine" presStyleLbl="alignNode1" presStyleIdx="3" presStyleCnt="7"/>
      <dgm:spPr/>
    </dgm:pt>
    <dgm:pt modelId="{1EC73FB8-AA1B-8845-8A2F-4BDC78721CF9}" type="pres">
      <dgm:prSet presAssocID="{D787296E-2EF1-473F-9513-C34DB6FFFB16}" presName="horz1" presStyleCnt="0"/>
      <dgm:spPr/>
    </dgm:pt>
    <dgm:pt modelId="{FD17E958-4DB1-6F41-81E4-AC4CC453FE18}" type="pres">
      <dgm:prSet presAssocID="{D787296E-2EF1-473F-9513-C34DB6FFFB16}" presName="tx1" presStyleLbl="revTx" presStyleIdx="3" presStyleCnt="7"/>
      <dgm:spPr/>
    </dgm:pt>
    <dgm:pt modelId="{9A992154-20F2-304C-8224-00284737F534}" type="pres">
      <dgm:prSet presAssocID="{D787296E-2EF1-473F-9513-C34DB6FFFB16}" presName="vert1" presStyleCnt="0"/>
      <dgm:spPr/>
    </dgm:pt>
    <dgm:pt modelId="{034AE37C-2027-6849-9F2A-14FEE7183939}" type="pres">
      <dgm:prSet presAssocID="{37A2B782-F98D-4C43-8F60-58B288785C26}" presName="thickLine" presStyleLbl="alignNode1" presStyleIdx="4" presStyleCnt="7"/>
      <dgm:spPr/>
    </dgm:pt>
    <dgm:pt modelId="{F4E72F05-236A-1140-AD20-6A4AEEE7D03D}" type="pres">
      <dgm:prSet presAssocID="{37A2B782-F98D-4C43-8F60-58B288785C26}" presName="horz1" presStyleCnt="0"/>
      <dgm:spPr/>
    </dgm:pt>
    <dgm:pt modelId="{065C2309-AAB4-214D-AD83-7FD19C72F897}" type="pres">
      <dgm:prSet presAssocID="{37A2B782-F98D-4C43-8F60-58B288785C26}" presName="tx1" presStyleLbl="revTx" presStyleIdx="4" presStyleCnt="7"/>
      <dgm:spPr/>
    </dgm:pt>
    <dgm:pt modelId="{5F9B3B94-3E01-C945-B775-E2AE828B8D3E}" type="pres">
      <dgm:prSet presAssocID="{37A2B782-F98D-4C43-8F60-58B288785C26}" presName="vert1" presStyleCnt="0"/>
      <dgm:spPr/>
    </dgm:pt>
    <dgm:pt modelId="{CA81A167-A6BE-F14B-A48B-986D76891644}" type="pres">
      <dgm:prSet presAssocID="{FF02CCEE-F05F-42A6-B94D-A0E1E7B46C10}" presName="thickLine" presStyleLbl="alignNode1" presStyleIdx="5" presStyleCnt="7"/>
      <dgm:spPr/>
    </dgm:pt>
    <dgm:pt modelId="{844FB138-E1A9-9540-A923-798539D5AFD7}" type="pres">
      <dgm:prSet presAssocID="{FF02CCEE-F05F-42A6-B94D-A0E1E7B46C10}" presName="horz1" presStyleCnt="0"/>
      <dgm:spPr/>
    </dgm:pt>
    <dgm:pt modelId="{F6140606-3703-B04D-BCE6-3AB6039ECD6B}" type="pres">
      <dgm:prSet presAssocID="{FF02CCEE-F05F-42A6-B94D-A0E1E7B46C10}" presName="tx1" presStyleLbl="revTx" presStyleIdx="5" presStyleCnt="7"/>
      <dgm:spPr/>
    </dgm:pt>
    <dgm:pt modelId="{FAA9959B-948F-1C47-AF0B-CB7769982096}" type="pres">
      <dgm:prSet presAssocID="{FF02CCEE-F05F-42A6-B94D-A0E1E7B46C10}" presName="vert1" presStyleCnt="0"/>
      <dgm:spPr/>
    </dgm:pt>
    <dgm:pt modelId="{1F3E181C-501E-DA43-B4D6-B08A7417B991}" type="pres">
      <dgm:prSet presAssocID="{3928694C-5C48-45F5-9C49-A6D649357550}" presName="thickLine" presStyleLbl="alignNode1" presStyleIdx="6" presStyleCnt="7"/>
      <dgm:spPr/>
    </dgm:pt>
    <dgm:pt modelId="{460F49CD-61B4-7448-9EC9-211E2EAF84DB}" type="pres">
      <dgm:prSet presAssocID="{3928694C-5C48-45F5-9C49-A6D649357550}" presName="horz1" presStyleCnt="0"/>
      <dgm:spPr/>
    </dgm:pt>
    <dgm:pt modelId="{3317EF51-1B4A-B94C-8BAF-42E1DEF61757}" type="pres">
      <dgm:prSet presAssocID="{3928694C-5C48-45F5-9C49-A6D649357550}" presName="tx1" presStyleLbl="revTx" presStyleIdx="6" presStyleCnt="7"/>
      <dgm:spPr/>
    </dgm:pt>
    <dgm:pt modelId="{1EC5809B-C75E-BA44-897F-7D307A651FEA}" type="pres">
      <dgm:prSet presAssocID="{3928694C-5C48-45F5-9C49-A6D649357550}" presName="vert1" presStyleCnt="0"/>
      <dgm:spPr/>
    </dgm:pt>
  </dgm:ptLst>
  <dgm:cxnLst>
    <dgm:cxn modelId="{C0D63901-48A0-44A2-AD76-9EA5DD5E1B12}" srcId="{643450A5-A626-44C8-B159-A7E28C28373C}" destId="{FF02CCEE-F05F-42A6-B94D-A0E1E7B46C10}" srcOrd="5" destOrd="0" parTransId="{C76CC943-76B9-44B6-9B19-FD8CE77F4145}" sibTransId="{C7D865C7-1BF7-4C73-84D3-CE27B451DAFA}"/>
    <dgm:cxn modelId="{8A4DA831-2366-4A27-AB8B-4D870DAA47FF}" srcId="{643450A5-A626-44C8-B159-A7E28C28373C}" destId="{9A4D8729-7166-4882-BC36-F4E8EFE06C05}" srcOrd="0" destOrd="0" parTransId="{A38035EF-075D-454D-94E8-EE968D0B3449}" sibTransId="{737A7FF0-87E4-43F8-BA50-8028366D9BC8}"/>
    <dgm:cxn modelId="{25D1C243-6D25-BD4F-AD74-194DB52738A5}" type="presOf" srcId="{9B556BCA-196E-4827-AE31-83B05F8322ED}" destId="{505F6C96-965D-9E4C-B971-44005B41A810}" srcOrd="0" destOrd="0" presId="urn:microsoft.com/office/officeart/2008/layout/LinedList"/>
    <dgm:cxn modelId="{43CE1F44-CEAA-4292-82ED-0E5A0B3E1F9D}" srcId="{643450A5-A626-44C8-B159-A7E28C28373C}" destId="{3928694C-5C48-45F5-9C49-A6D649357550}" srcOrd="6" destOrd="0" parTransId="{B992BA19-7E11-41DF-86B2-D36DA49E84DD}" sibTransId="{AAE98370-EEFF-4078-BDC5-D2F187E68C27}"/>
    <dgm:cxn modelId="{9DAE964E-8125-8A48-8802-CB68398208E6}" type="presOf" srcId="{9A4D8729-7166-4882-BC36-F4E8EFE06C05}" destId="{49E87AC6-C2C2-2C4F-B6B7-18ABC4185A50}" srcOrd="0" destOrd="0" presId="urn:microsoft.com/office/officeart/2008/layout/LinedList"/>
    <dgm:cxn modelId="{B4FC576A-1194-4447-9741-42D1AF642566}" srcId="{643450A5-A626-44C8-B159-A7E28C28373C}" destId="{40AE3B1C-DB64-4474-85DB-468A4955E914}" srcOrd="1" destOrd="0" parTransId="{5919731D-4B71-42DD-9D2B-D6430E59759C}" sibTransId="{D228A510-70AA-4706-836B-4C1D6C72A952}"/>
    <dgm:cxn modelId="{0397CD7F-CE30-D545-9DD6-5CA828769B2E}" type="presOf" srcId="{40AE3B1C-DB64-4474-85DB-468A4955E914}" destId="{3E4BCAF4-5623-FF42-8B81-C95EEB3C53A8}" srcOrd="0" destOrd="0" presId="urn:microsoft.com/office/officeart/2008/layout/LinedList"/>
    <dgm:cxn modelId="{7EED8BAA-447F-41F4-A717-564C0FB092BB}" srcId="{643450A5-A626-44C8-B159-A7E28C28373C}" destId="{37A2B782-F98D-4C43-8F60-58B288785C26}" srcOrd="4" destOrd="0" parTransId="{25386584-27FD-4EC5-9E4B-5C4D884FEE90}" sibTransId="{76A41DE2-6B01-4298-B4D9-791EBB447A53}"/>
    <dgm:cxn modelId="{628C31D3-A4B1-DA4A-AB67-3F19F2826586}" type="presOf" srcId="{37A2B782-F98D-4C43-8F60-58B288785C26}" destId="{065C2309-AAB4-214D-AD83-7FD19C72F897}" srcOrd="0" destOrd="0" presId="urn:microsoft.com/office/officeart/2008/layout/LinedList"/>
    <dgm:cxn modelId="{062885D3-E333-4EAB-BE95-B086AFFF4521}" srcId="{643450A5-A626-44C8-B159-A7E28C28373C}" destId="{D787296E-2EF1-473F-9513-C34DB6FFFB16}" srcOrd="3" destOrd="0" parTransId="{6B15F0D2-E36E-4A5C-9F56-080AC834F622}" sibTransId="{C23A225D-C3F3-4D85-AF30-CF8C175283AD}"/>
    <dgm:cxn modelId="{9261DEE1-1CD9-DE45-8139-CE74E17AF865}" type="presOf" srcId="{643450A5-A626-44C8-B159-A7E28C28373C}" destId="{E5B6CA92-F5B8-E247-A650-90730BAFE3CC}" srcOrd="0" destOrd="0" presId="urn:microsoft.com/office/officeart/2008/layout/LinedList"/>
    <dgm:cxn modelId="{4DBE7EF0-B550-5C4D-8B32-201852AE1DF5}" type="presOf" srcId="{D787296E-2EF1-473F-9513-C34DB6FFFB16}" destId="{FD17E958-4DB1-6F41-81E4-AC4CC453FE18}" srcOrd="0" destOrd="0" presId="urn:microsoft.com/office/officeart/2008/layout/LinedList"/>
    <dgm:cxn modelId="{1C781BF9-6ABA-894F-8821-036C33F0DA80}" type="presOf" srcId="{FF02CCEE-F05F-42A6-B94D-A0E1E7B46C10}" destId="{F6140606-3703-B04D-BCE6-3AB6039ECD6B}" srcOrd="0" destOrd="0" presId="urn:microsoft.com/office/officeart/2008/layout/LinedList"/>
    <dgm:cxn modelId="{83F087F9-23A5-D749-B384-C094C5E709EB}" type="presOf" srcId="{3928694C-5C48-45F5-9C49-A6D649357550}" destId="{3317EF51-1B4A-B94C-8BAF-42E1DEF61757}" srcOrd="0" destOrd="0" presId="urn:microsoft.com/office/officeart/2008/layout/LinedList"/>
    <dgm:cxn modelId="{5CC83EFA-09A4-405E-8A65-1DBE5DDE5EEE}" srcId="{643450A5-A626-44C8-B159-A7E28C28373C}" destId="{9B556BCA-196E-4827-AE31-83B05F8322ED}" srcOrd="2" destOrd="0" parTransId="{5D7B10ED-15DB-4953-B043-893529D31AD3}" sibTransId="{F984E676-FAF9-4EBB-9200-D86710CE2223}"/>
    <dgm:cxn modelId="{0F6DA97C-3C4E-484A-B794-C9BF3987326F}" type="presParOf" srcId="{E5B6CA92-F5B8-E247-A650-90730BAFE3CC}" destId="{4746E869-FE30-9C41-B176-1318346D91BA}" srcOrd="0" destOrd="0" presId="urn:microsoft.com/office/officeart/2008/layout/LinedList"/>
    <dgm:cxn modelId="{85D96BB3-5F93-1C4F-B92A-E867AA3C2CBF}" type="presParOf" srcId="{E5B6CA92-F5B8-E247-A650-90730BAFE3CC}" destId="{C4052A9A-675F-C449-BD1D-95ABEBC402D7}" srcOrd="1" destOrd="0" presId="urn:microsoft.com/office/officeart/2008/layout/LinedList"/>
    <dgm:cxn modelId="{0C0645BA-369D-0D43-8FD6-E40B1CE7FD4E}" type="presParOf" srcId="{C4052A9A-675F-C449-BD1D-95ABEBC402D7}" destId="{49E87AC6-C2C2-2C4F-B6B7-18ABC4185A50}" srcOrd="0" destOrd="0" presId="urn:microsoft.com/office/officeart/2008/layout/LinedList"/>
    <dgm:cxn modelId="{3708B19F-5D42-FB4F-B36D-84A8B6D4335E}" type="presParOf" srcId="{C4052A9A-675F-C449-BD1D-95ABEBC402D7}" destId="{1CA6F6DE-86CD-7C4A-958D-227E4989E8C5}" srcOrd="1" destOrd="0" presId="urn:microsoft.com/office/officeart/2008/layout/LinedList"/>
    <dgm:cxn modelId="{F97D1507-7DE7-834D-8407-3B4A6C943CC9}" type="presParOf" srcId="{E5B6CA92-F5B8-E247-A650-90730BAFE3CC}" destId="{FF76F236-3BD7-1D48-ACF8-017ED7DC5BA3}" srcOrd="2" destOrd="0" presId="urn:microsoft.com/office/officeart/2008/layout/LinedList"/>
    <dgm:cxn modelId="{641E2CE3-08EC-A141-9E69-881DAF9E591F}" type="presParOf" srcId="{E5B6CA92-F5B8-E247-A650-90730BAFE3CC}" destId="{29CFEF4A-2C99-B64E-B84D-40E96D6014BD}" srcOrd="3" destOrd="0" presId="urn:microsoft.com/office/officeart/2008/layout/LinedList"/>
    <dgm:cxn modelId="{E5A45AAD-867B-3449-B3BC-DBCD0B13F971}" type="presParOf" srcId="{29CFEF4A-2C99-B64E-B84D-40E96D6014BD}" destId="{3E4BCAF4-5623-FF42-8B81-C95EEB3C53A8}" srcOrd="0" destOrd="0" presId="urn:microsoft.com/office/officeart/2008/layout/LinedList"/>
    <dgm:cxn modelId="{0D3A6AB7-1144-6F43-A1FD-B9F24169B0B1}" type="presParOf" srcId="{29CFEF4A-2C99-B64E-B84D-40E96D6014BD}" destId="{5992D786-6E0E-254A-9B74-9D4F70B12719}" srcOrd="1" destOrd="0" presId="urn:microsoft.com/office/officeart/2008/layout/LinedList"/>
    <dgm:cxn modelId="{A9056D6F-ED75-234D-9B6B-C043546301C0}" type="presParOf" srcId="{E5B6CA92-F5B8-E247-A650-90730BAFE3CC}" destId="{454C25F2-5BFC-2F47-9998-236F4EA97263}" srcOrd="4" destOrd="0" presId="urn:microsoft.com/office/officeart/2008/layout/LinedList"/>
    <dgm:cxn modelId="{43A5D0C0-7B34-8C41-A360-0406E9613254}" type="presParOf" srcId="{E5B6CA92-F5B8-E247-A650-90730BAFE3CC}" destId="{4058D6D5-3003-7642-85A5-DBB0D529AB37}" srcOrd="5" destOrd="0" presId="urn:microsoft.com/office/officeart/2008/layout/LinedList"/>
    <dgm:cxn modelId="{8D777C92-54A1-4E4D-8EDE-5FBCD6326F67}" type="presParOf" srcId="{4058D6D5-3003-7642-85A5-DBB0D529AB37}" destId="{505F6C96-965D-9E4C-B971-44005B41A810}" srcOrd="0" destOrd="0" presId="urn:microsoft.com/office/officeart/2008/layout/LinedList"/>
    <dgm:cxn modelId="{11576E9D-54B6-3944-8297-B549E3FB08A1}" type="presParOf" srcId="{4058D6D5-3003-7642-85A5-DBB0D529AB37}" destId="{E7B5BB85-52E5-5C4A-B651-C8A2D6A2BBCC}" srcOrd="1" destOrd="0" presId="urn:microsoft.com/office/officeart/2008/layout/LinedList"/>
    <dgm:cxn modelId="{248053E1-1D1D-5E46-94F3-DFE7EB906492}" type="presParOf" srcId="{E5B6CA92-F5B8-E247-A650-90730BAFE3CC}" destId="{E6FFAA89-5FED-F04E-9DD3-0D0F0609DBCE}" srcOrd="6" destOrd="0" presId="urn:microsoft.com/office/officeart/2008/layout/LinedList"/>
    <dgm:cxn modelId="{2F0BED7E-E224-314F-B38D-6388DDBA7B95}" type="presParOf" srcId="{E5B6CA92-F5B8-E247-A650-90730BAFE3CC}" destId="{1EC73FB8-AA1B-8845-8A2F-4BDC78721CF9}" srcOrd="7" destOrd="0" presId="urn:microsoft.com/office/officeart/2008/layout/LinedList"/>
    <dgm:cxn modelId="{E4EC6E05-D355-B343-8B81-197E29D7B394}" type="presParOf" srcId="{1EC73FB8-AA1B-8845-8A2F-4BDC78721CF9}" destId="{FD17E958-4DB1-6F41-81E4-AC4CC453FE18}" srcOrd="0" destOrd="0" presId="urn:microsoft.com/office/officeart/2008/layout/LinedList"/>
    <dgm:cxn modelId="{3578E5D0-C803-F44B-A5A7-A05013139A55}" type="presParOf" srcId="{1EC73FB8-AA1B-8845-8A2F-4BDC78721CF9}" destId="{9A992154-20F2-304C-8224-00284737F534}" srcOrd="1" destOrd="0" presId="urn:microsoft.com/office/officeart/2008/layout/LinedList"/>
    <dgm:cxn modelId="{49DDF19A-E543-5242-850D-022445C2ACB3}" type="presParOf" srcId="{E5B6CA92-F5B8-E247-A650-90730BAFE3CC}" destId="{034AE37C-2027-6849-9F2A-14FEE7183939}" srcOrd="8" destOrd="0" presId="urn:microsoft.com/office/officeart/2008/layout/LinedList"/>
    <dgm:cxn modelId="{FD49507C-B81B-2549-A55C-03EDF69D6A03}" type="presParOf" srcId="{E5B6CA92-F5B8-E247-A650-90730BAFE3CC}" destId="{F4E72F05-236A-1140-AD20-6A4AEEE7D03D}" srcOrd="9" destOrd="0" presId="urn:microsoft.com/office/officeart/2008/layout/LinedList"/>
    <dgm:cxn modelId="{62F34D58-FB74-EA40-830C-68788ED771ED}" type="presParOf" srcId="{F4E72F05-236A-1140-AD20-6A4AEEE7D03D}" destId="{065C2309-AAB4-214D-AD83-7FD19C72F897}" srcOrd="0" destOrd="0" presId="urn:microsoft.com/office/officeart/2008/layout/LinedList"/>
    <dgm:cxn modelId="{DA8838C6-8D13-1949-875A-C8DCD1B2F9EE}" type="presParOf" srcId="{F4E72F05-236A-1140-AD20-6A4AEEE7D03D}" destId="{5F9B3B94-3E01-C945-B775-E2AE828B8D3E}" srcOrd="1" destOrd="0" presId="urn:microsoft.com/office/officeart/2008/layout/LinedList"/>
    <dgm:cxn modelId="{AA64A43A-208E-E34D-8BE8-F74EE866F4FF}" type="presParOf" srcId="{E5B6CA92-F5B8-E247-A650-90730BAFE3CC}" destId="{CA81A167-A6BE-F14B-A48B-986D76891644}" srcOrd="10" destOrd="0" presId="urn:microsoft.com/office/officeart/2008/layout/LinedList"/>
    <dgm:cxn modelId="{1C35041C-9B77-6D44-A31C-EA0CE2AED8CB}" type="presParOf" srcId="{E5B6CA92-F5B8-E247-A650-90730BAFE3CC}" destId="{844FB138-E1A9-9540-A923-798539D5AFD7}" srcOrd="11" destOrd="0" presId="urn:microsoft.com/office/officeart/2008/layout/LinedList"/>
    <dgm:cxn modelId="{9F784E7F-C065-2C40-8C45-BF1112A9C330}" type="presParOf" srcId="{844FB138-E1A9-9540-A923-798539D5AFD7}" destId="{F6140606-3703-B04D-BCE6-3AB6039ECD6B}" srcOrd="0" destOrd="0" presId="urn:microsoft.com/office/officeart/2008/layout/LinedList"/>
    <dgm:cxn modelId="{8636D8B3-9B61-504F-BF30-84F2971407D3}" type="presParOf" srcId="{844FB138-E1A9-9540-A923-798539D5AFD7}" destId="{FAA9959B-948F-1C47-AF0B-CB7769982096}" srcOrd="1" destOrd="0" presId="urn:microsoft.com/office/officeart/2008/layout/LinedList"/>
    <dgm:cxn modelId="{A5AFAE62-94C3-C44F-9023-FDBCF98ACA29}" type="presParOf" srcId="{E5B6CA92-F5B8-E247-A650-90730BAFE3CC}" destId="{1F3E181C-501E-DA43-B4D6-B08A7417B991}" srcOrd="12" destOrd="0" presId="urn:microsoft.com/office/officeart/2008/layout/LinedList"/>
    <dgm:cxn modelId="{28462081-04D8-6B45-AB64-FA0622824690}" type="presParOf" srcId="{E5B6CA92-F5B8-E247-A650-90730BAFE3CC}" destId="{460F49CD-61B4-7448-9EC9-211E2EAF84DB}" srcOrd="13" destOrd="0" presId="urn:microsoft.com/office/officeart/2008/layout/LinedList"/>
    <dgm:cxn modelId="{0ECC8477-9605-B04D-94EF-4D1FD1F1C943}" type="presParOf" srcId="{460F49CD-61B4-7448-9EC9-211E2EAF84DB}" destId="{3317EF51-1B4A-B94C-8BAF-42E1DEF61757}" srcOrd="0" destOrd="0" presId="urn:microsoft.com/office/officeart/2008/layout/LinedList"/>
    <dgm:cxn modelId="{7004B4D5-2BAA-3F4A-BEBE-1EAF2400038C}" type="presParOf" srcId="{460F49CD-61B4-7448-9EC9-211E2EAF84DB}" destId="{1EC5809B-C75E-BA44-897F-7D307A651F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DE3D-3664-6443-AE8C-9519E2475DBD}">
      <dsp:nvSpPr>
        <dsp:cNvPr id="0" name=""/>
        <dsp:cNvSpPr/>
      </dsp:nvSpPr>
      <dsp:spPr>
        <a:xfrm>
          <a:off x="2983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3C440-47E0-D44C-8E42-4BF7C4F958A4}">
      <dsp:nvSpPr>
        <dsp:cNvPr id="0" name=""/>
        <dsp:cNvSpPr/>
      </dsp:nvSpPr>
      <dsp:spPr>
        <a:xfrm>
          <a:off x="239697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second oldest public institution of higher learning in the State of Texas, founded in 1876</a:t>
          </a:r>
        </a:p>
      </dsp:txBody>
      <dsp:txXfrm>
        <a:off x="279320" y="1027668"/>
        <a:ext cx="2051181" cy="1273575"/>
      </dsp:txXfrm>
    </dsp:sp>
    <dsp:sp modelId="{C70A723B-64C0-E14E-B26B-D24B8E1A0E11}">
      <dsp:nvSpPr>
        <dsp:cNvPr id="0" name=""/>
        <dsp:cNvSpPr/>
      </dsp:nvSpPr>
      <dsp:spPr>
        <a:xfrm>
          <a:off x="260683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62AC-F6EF-734F-8A12-73C97E9579D9}">
      <dsp:nvSpPr>
        <dsp:cNvPr id="0" name=""/>
        <dsp:cNvSpPr/>
      </dsp:nvSpPr>
      <dsp:spPr>
        <a:xfrm>
          <a:off x="2843553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rising research institution with R2 Carnegie Classification</a:t>
          </a:r>
        </a:p>
      </dsp:txBody>
      <dsp:txXfrm>
        <a:off x="2883176" y="1027668"/>
        <a:ext cx="2051181" cy="1273575"/>
      </dsp:txXfrm>
    </dsp:sp>
    <dsp:sp modelId="{CD8BF82D-83B1-6D44-9A06-9B5CAB057965}">
      <dsp:nvSpPr>
        <dsp:cNvPr id="0" name=""/>
        <dsp:cNvSpPr/>
      </dsp:nvSpPr>
      <dsp:spPr>
        <a:xfrm>
          <a:off x="5210694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B8A51-286B-E046-BC26-F823BA2F639D}">
      <dsp:nvSpPr>
        <dsp:cNvPr id="0" name=""/>
        <dsp:cNvSpPr/>
      </dsp:nvSpPr>
      <dsp:spPr>
        <a:xfrm>
          <a:off x="5447408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ECE department offers BS, MS, and PhD degrees and contribute to our journey to R1</a:t>
          </a:r>
        </a:p>
      </dsp:txBody>
      <dsp:txXfrm>
        <a:off x="5487031" y="1027668"/>
        <a:ext cx="2051181" cy="1273575"/>
      </dsp:txXfrm>
    </dsp:sp>
    <dsp:sp modelId="{439EAEA8-FFBD-6945-864C-CA5082D88C6C}">
      <dsp:nvSpPr>
        <dsp:cNvPr id="0" name=""/>
        <dsp:cNvSpPr/>
      </dsp:nvSpPr>
      <dsp:spPr>
        <a:xfrm>
          <a:off x="781454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7775-5553-234B-A974-6CBCDA97BC8E}">
      <dsp:nvSpPr>
        <dsp:cNvPr id="0" name=""/>
        <dsp:cNvSpPr/>
      </dsp:nvSpPr>
      <dsp:spPr>
        <a:xfrm>
          <a:off x="8051264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ideal location for advancing semiconductor workforce development projects</a:t>
          </a:r>
        </a:p>
      </dsp:txBody>
      <dsp:txXfrm>
        <a:off x="8090887" y="1027668"/>
        <a:ext cx="2051181" cy="1273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DE3D-3664-6443-AE8C-9519E2475DBD}">
      <dsp:nvSpPr>
        <dsp:cNvPr id="0" name=""/>
        <dsp:cNvSpPr/>
      </dsp:nvSpPr>
      <dsp:spPr>
        <a:xfrm>
          <a:off x="2983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3C440-47E0-D44C-8E42-4BF7C4F958A4}">
      <dsp:nvSpPr>
        <dsp:cNvPr id="0" name=""/>
        <dsp:cNvSpPr/>
      </dsp:nvSpPr>
      <dsp:spPr>
        <a:xfrm>
          <a:off x="239697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only state supported HBCU in Ohio, </a:t>
          </a:r>
          <a:r>
            <a:rPr lang="en-US" sz="1000" i="1" kern="1200" dirty="0"/>
            <a:t>CSU has an enduring commitment to fostering leadership, facilitating groundbreaking research, and empowering its students to serve their communities.</a:t>
          </a:r>
          <a:endParaRPr lang="en-US" sz="1000" kern="1200" dirty="0"/>
        </a:p>
      </dsp:txBody>
      <dsp:txXfrm>
        <a:off x="279320" y="1027668"/>
        <a:ext cx="2051181" cy="1273575"/>
      </dsp:txXfrm>
    </dsp:sp>
    <dsp:sp modelId="{C70A723B-64C0-E14E-B26B-D24B8E1A0E11}">
      <dsp:nvSpPr>
        <dsp:cNvPr id="0" name=""/>
        <dsp:cNvSpPr/>
      </dsp:nvSpPr>
      <dsp:spPr>
        <a:xfrm>
          <a:off x="260683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62AC-F6EF-734F-8A12-73C97E9579D9}">
      <dsp:nvSpPr>
        <dsp:cNvPr id="0" name=""/>
        <dsp:cNvSpPr/>
      </dsp:nvSpPr>
      <dsp:spPr>
        <a:xfrm>
          <a:off x="2843553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CSU engages in numerous faculty-led research projects funded by prestigious organizations, including NASA, the NSF, the USDA, the DoD, etc.</a:t>
          </a:r>
          <a:endParaRPr lang="en-US" sz="1000" kern="1200" dirty="0"/>
        </a:p>
      </dsp:txBody>
      <dsp:txXfrm>
        <a:off x="2883176" y="1027668"/>
        <a:ext cx="2051181" cy="1273575"/>
      </dsp:txXfrm>
    </dsp:sp>
    <dsp:sp modelId="{CF6EAFB2-DA2F-CD47-81A4-EA6BC4AEC5F1}">
      <dsp:nvSpPr>
        <dsp:cNvPr id="0" name=""/>
        <dsp:cNvSpPr/>
      </dsp:nvSpPr>
      <dsp:spPr>
        <a:xfrm>
          <a:off x="5210694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D3357-60A7-F74B-8ECF-214CED0B4692}">
      <dsp:nvSpPr>
        <dsp:cNvPr id="0" name=""/>
        <dsp:cNvSpPr/>
      </dsp:nvSpPr>
      <dsp:spPr>
        <a:xfrm>
          <a:off x="5447408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CSU’s Manufacturing Engineering and Environmental Engineering programs have been recognized for their excellence.</a:t>
          </a:r>
          <a:endParaRPr lang="en-US" sz="1000" kern="1200" dirty="0"/>
        </a:p>
      </dsp:txBody>
      <dsp:txXfrm>
        <a:off x="5487031" y="1027668"/>
        <a:ext cx="2051181" cy="1273575"/>
      </dsp:txXfrm>
    </dsp:sp>
    <dsp:sp modelId="{CD8BF82D-83B1-6D44-9A06-9B5CAB057965}">
      <dsp:nvSpPr>
        <dsp:cNvPr id="0" name=""/>
        <dsp:cNvSpPr/>
      </dsp:nvSpPr>
      <dsp:spPr>
        <a:xfrm>
          <a:off x="781454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B8A51-286B-E046-BC26-F823BA2F639D}">
      <dsp:nvSpPr>
        <dsp:cNvPr id="0" name=""/>
        <dsp:cNvSpPr/>
      </dsp:nvSpPr>
      <dsp:spPr>
        <a:xfrm>
          <a:off x="8051264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Semiconductor Education and Research Program (SERP) was established in 2022 with three years of initial seed funding provided by Intel.</a:t>
          </a:r>
          <a:endParaRPr lang="en-US" sz="1000" kern="1200" dirty="0"/>
        </a:p>
      </dsp:txBody>
      <dsp:txXfrm>
        <a:off x="8090887" y="1027668"/>
        <a:ext cx="2051181" cy="1273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CDE3D-3664-6443-AE8C-9519E2475DBD}">
      <dsp:nvSpPr>
        <dsp:cNvPr id="0" name=""/>
        <dsp:cNvSpPr/>
      </dsp:nvSpPr>
      <dsp:spPr>
        <a:xfrm>
          <a:off x="2983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3C440-47E0-D44C-8E42-4BF7C4F958A4}">
      <dsp:nvSpPr>
        <dsp:cNvPr id="0" name=""/>
        <dsp:cNvSpPr/>
      </dsp:nvSpPr>
      <dsp:spPr>
        <a:xfrm>
          <a:off x="239697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Founded in 1876, AAMU has a long tradition of providing education in science, engineering, agriculture, and applied research that serves regional and national needs.</a:t>
          </a:r>
        </a:p>
      </dsp:txBody>
      <dsp:txXfrm>
        <a:off x="279320" y="1027668"/>
        <a:ext cx="2051181" cy="1273575"/>
      </dsp:txXfrm>
    </dsp:sp>
    <dsp:sp modelId="{C70A723B-64C0-E14E-B26B-D24B8E1A0E11}">
      <dsp:nvSpPr>
        <dsp:cNvPr id="0" name=""/>
        <dsp:cNvSpPr/>
      </dsp:nvSpPr>
      <dsp:spPr>
        <a:xfrm>
          <a:off x="260683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62AC-F6EF-734F-8A12-73C97E9579D9}">
      <dsp:nvSpPr>
        <dsp:cNvPr id="0" name=""/>
        <dsp:cNvSpPr/>
      </dsp:nvSpPr>
      <dsp:spPr>
        <a:xfrm>
          <a:off x="2843553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university also collaborates with government, industry, and academic partners to advance research and economic development.</a:t>
          </a:r>
        </a:p>
      </dsp:txBody>
      <dsp:txXfrm>
        <a:off x="2883176" y="1027668"/>
        <a:ext cx="2051181" cy="1273575"/>
      </dsp:txXfrm>
    </dsp:sp>
    <dsp:sp modelId="{CD8BF82D-83B1-6D44-9A06-9B5CAB057965}">
      <dsp:nvSpPr>
        <dsp:cNvPr id="0" name=""/>
        <dsp:cNvSpPr/>
      </dsp:nvSpPr>
      <dsp:spPr>
        <a:xfrm>
          <a:off x="5210694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B8A51-286B-E046-BC26-F823BA2F639D}">
      <dsp:nvSpPr>
        <dsp:cNvPr id="0" name=""/>
        <dsp:cNvSpPr/>
      </dsp:nvSpPr>
      <dsp:spPr>
        <a:xfrm>
          <a:off x="5447408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i="1" kern="1200" dirty="0"/>
            <a:t>With roughly 500 undergraduate and more than 50 graduate students, the EECS Department is one of the largest academic</a:t>
          </a:r>
          <a:endParaRPr lang="en-US" sz="1100" kern="1200" dirty="0"/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units at AAMU.</a:t>
          </a:r>
          <a:endParaRPr lang="en-US" sz="1100" kern="1200" dirty="0"/>
        </a:p>
      </dsp:txBody>
      <dsp:txXfrm>
        <a:off x="5487031" y="1027668"/>
        <a:ext cx="2051181" cy="1273575"/>
      </dsp:txXfrm>
    </dsp:sp>
    <dsp:sp modelId="{439EAEA8-FFBD-6945-864C-CA5082D88C6C}">
      <dsp:nvSpPr>
        <dsp:cNvPr id="0" name=""/>
        <dsp:cNvSpPr/>
      </dsp:nvSpPr>
      <dsp:spPr>
        <a:xfrm>
          <a:off x="7814549" y="763167"/>
          <a:ext cx="2130427" cy="1352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67775-5553-234B-A974-6CBCDA97BC8E}">
      <dsp:nvSpPr>
        <dsp:cNvPr id="0" name=""/>
        <dsp:cNvSpPr/>
      </dsp:nvSpPr>
      <dsp:spPr>
        <a:xfrm>
          <a:off x="8051264" y="988045"/>
          <a:ext cx="2130427" cy="1352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The BSEE Program has four concentrations: General Electrical Engineering,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Computer Engineering, Microelectronics/VLSI, and Nuclear Power. </a:t>
          </a:r>
          <a:endParaRPr lang="en-US" sz="1100" kern="1200" dirty="0"/>
        </a:p>
      </dsp:txBody>
      <dsp:txXfrm>
        <a:off x="8090887" y="1027668"/>
        <a:ext cx="2051181" cy="1273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6E869-FE30-9C41-B176-1318346D91BA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87AC6-C2C2-2C4F-B6B7-18ABC4185A50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1: Orientation + 5G Broadband Workshop</a:t>
          </a:r>
        </a:p>
      </dsp:txBody>
      <dsp:txXfrm>
        <a:off x="0" y="552"/>
        <a:ext cx="8229600" cy="646408"/>
      </dsp:txXfrm>
    </dsp:sp>
    <dsp:sp modelId="{FF76F236-3BD7-1D48-ACF8-017ED7DC5BA3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BCAF4-5623-FF42-8B81-C95EEB3C53A8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2: STEM Summer Camp Mentorship</a:t>
          </a:r>
        </a:p>
      </dsp:txBody>
      <dsp:txXfrm>
        <a:off x="0" y="646960"/>
        <a:ext cx="8229600" cy="646408"/>
      </dsp:txXfrm>
    </dsp:sp>
    <dsp:sp modelId="{454C25F2-5BFC-2F47-9998-236F4EA97263}">
      <dsp:nvSpPr>
        <dsp:cNvPr id="0" name=""/>
        <dsp:cNvSpPr/>
      </dsp:nvSpPr>
      <dsp:spPr>
        <a:xfrm>
          <a:off x="0" y="129336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6C96-965D-9E4C-B971-44005B41A810}">
      <dsp:nvSpPr>
        <dsp:cNvPr id="0" name=""/>
        <dsp:cNvSpPr/>
      </dsp:nvSpPr>
      <dsp:spPr>
        <a:xfrm>
          <a:off x="0" y="1293369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3: Intensive Research Training</a:t>
          </a:r>
        </a:p>
      </dsp:txBody>
      <dsp:txXfrm>
        <a:off x="0" y="1293369"/>
        <a:ext cx="8229600" cy="646408"/>
      </dsp:txXfrm>
    </dsp:sp>
    <dsp:sp modelId="{E6FFAA89-5FED-F04E-9DD3-0D0F0609DBCE}">
      <dsp:nvSpPr>
        <dsp:cNvPr id="0" name=""/>
        <dsp:cNvSpPr/>
      </dsp:nvSpPr>
      <dsp:spPr>
        <a:xfrm>
          <a:off x="0" y="19397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7E958-4DB1-6F41-81E4-AC4CC453FE18}">
      <dsp:nvSpPr>
        <dsp:cNvPr id="0" name=""/>
        <dsp:cNvSpPr/>
      </dsp:nvSpPr>
      <dsp:spPr>
        <a:xfrm>
          <a:off x="0" y="1939777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4: Professional Development</a:t>
          </a:r>
        </a:p>
      </dsp:txBody>
      <dsp:txXfrm>
        <a:off x="0" y="1939777"/>
        <a:ext cx="8229600" cy="646408"/>
      </dsp:txXfrm>
    </dsp:sp>
    <dsp:sp modelId="{034AE37C-2027-6849-9F2A-14FEE7183939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C2309-AAB4-214D-AD83-7FD19C72F897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5: Semiconductor Micro-Credentials</a:t>
          </a:r>
        </a:p>
      </dsp:txBody>
      <dsp:txXfrm>
        <a:off x="0" y="2586185"/>
        <a:ext cx="8229600" cy="646408"/>
      </dsp:txXfrm>
    </dsp:sp>
    <dsp:sp modelId="{CA81A167-A6BE-F14B-A48B-986D76891644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0606-3703-B04D-BCE6-3AB6039ECD6B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 6: AI Training (Python)</a:t>
          </a:r>
        </a:p>
      </dsp:txBody>
      <dsp:txXfrm>
        <a:off x="0" y="3232593"/>
        <a:ext cx="8229600" cy="646408"/>
      </dsp:txXfrm>
    </dsp:sp>
    <dsp:sp modelId="{1F3E181C-501E-DA43-B4D6-B08A7417B991}">
      <dsp:nvSpPr>
        <dsp:cNvPr id="0" name=""/>
        <dsp:cNvSpPr/>
      </dsp:nvSpPr>
      <dsp:spPr>
        <a:xfrm>
          <a:off x="0" y="387900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7EF51-1B4A-B94C-8BAF-42E1DEF61757}">
      <dsp:nvSpPr>
        <dsp:cNvPr id="0" name=""/>
        <dsp:cNvSpPr/>
      </dsp:nvSpPr>
      <dsp:spPr>
        <a:xfrm>
          <a:off x="0" y="387900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Weeks 7–8: Research Project Completion &amp; Presentations</a:t>
          </a:r>
        </a:p>
      </dsp:txBody>
      <dsp:txXfrm>
        <a:off x="0" y="3879002"/>
        <a:ext cx="8229600" cy="64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8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30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4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CF46-2A73-D048-9E3D-C2B749C72F54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C343EF-6743-0549-9DDE-6005BF5F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https://www.nsf.gov/news/mmg/media/images/nsf%20logo_ba604992-ed6d-46a7-8f5b-151b1c3e17e3.jpg" TargetMode="External"/><Relationship Id="rId7" Type="http://schemas.openxmlformats.org/officeDocument/2006/relationships/image" Target="https://upload.wikimedia.org/wikipedia/en/thumb/4/44/Prairie_View_A%26M_University_seal.svg/220px-Prairie_View_A%26M_University_seal.svg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encrypted-tbn0.gstatic.com/images?q=tbn:ANd9GcRnUsuokG8U5WXy_SbKAfMwmMr_zDCFJsIsVg&amp;s" TargetMode="External"/><Relationship Id="rId4" Type="http://schemas.openxmlformats.org/officeDocument/2006/relationships/image" Target="../media/image2.png"/><Relationship Id="rId9" Type="http://schemas.openxmlformats.org/officeDocument/2006/relationships/image" Target="https://upload.wikimedia.org/wikipedia/commons/thumb/b/b3/Alabama_A%26M_Bulldogs_logo.svg/857px-Alabama_A%26M_Bulldogs_logo.svg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3D0B-168C-4A79-27B0-3ABF65DEB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588" y="1295400"/>
            <a:ext cx="9495338" cy="2262781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Helvetica" pitchFamily="2" charset="0"/>
              </a:rPr>
              <a:t>Collaborative Research: Advancing Semiconductor Education through Expansion and Diversification (ASEED)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7B56D-10EB-15A2-05D1-0C76602B9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6875" y="3773292"/>
            <a:ext cx="8903367" cy="897562"/>
          </a:xfrm>
        </p:spPr>
        <p:txBody>
          <a:bodyPr>
            <a:normAutofit/>
          </a:bodyPr>
          <a:lstStyle/>
          <a:p>
            <a:r>
              <a:rPr lang="en-US" sz="2400" dirty="0"/>
              <a:t>Presentation at HBCU Chips Annual Workshop, April 1, 2026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A15118-33EA-2C44-AEA6-B09EA5C8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8291" y="129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" descr="Multimedia Gallery - NSF logo | NSF - National Science ...">
            <a:extLst>
              <a:ext uri="{FF2B5EF4-FFF2-40B4-BE49-F238E27FC236}">
                <a16:creationId xmlns:a16="http://schemas.microsoft.com/office/drawing/2014/main" id="{7536F410-1C3C-574A-9160-956E428E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41605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5B65456A-DB04-1741-AAD5-C3D047E7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7" y="5052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4" descr="Central State University">
            <a:extLst>
              <a:ext uri="{FF2B5EF4-FFF2-40B4-BE49-F238E27FC236}">
                <a16:creationId xmlns:a16="http://schemas.microsoft.com/office/drawing/2014/main" id="{AE1C18C7-C773-0D48-A852-5B7A9436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21" y="4992042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5E960B25-0DAB-F54B-B5AA-97D94282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950" y="5052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3" descr="https://upload.wikimedia.org/wikipedia/en/thumb/4/44/Prairie_View_A%26M_University_seal.svg/220px-Prairie_View_A%26M_University_seal.svg.png">
            <a:extLst>
              <a:ext uri="{FF2B5EF4-FFF2-40B4-BE49-F238E27FC236}">
                <a16:creationId xmlns:a16="http://schemas.microsoft.com/office/drawing/2014/main" id="{8F47E92F-A274-CB47-9A2C-A080609B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55" y="4955462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A8D28C43-3AAA-CF42-B7D4-F5AC1A16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191" y="5052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5" descr="File:Alabama A&amp;M Bulldogs logo.svg - Wikimedia Commons">
            <a:extLst>
              <a:ext uri="{FF2B5EF4-FFF2-40B4-BE49-F238E27FC236}">
                <a16:creationId xmlns:a16="http://schemas.microsoft.com/office/drawing/2014/main" id="{FBCE2257-3AAE-B74F-A067-1D23AA30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91" y="5061892"/>
            <a:ext cx="1308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6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5F03-BCD8-9A25-25FC-DDEA4AC9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AAMU Students in the Clean Room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413249-6FC9-0BAC-CB12-688C14AC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A sequence of Microelectronics/VLSI and Computer Engineering courses were updated in the Fall of 2024 and Spring of 2025.</a:t>
            </a:r>
          </a:p>
          <a:p>
            <a:r>
              <a:rPr lang="en-US" dirty="0"/>
              <a:t>New equipment funded by DoD grant to equip clean room to support the research and education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1E5650-4914-E6B1-D613-4460797E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528073"/>
            <a:ext cx="6953577" cy="3476787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B0D5-78A0-654C-8429-3AF31FB8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PVAMU Graduate Certificate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D29C5E-02CF-BF68-6692-A7FEAB7D2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1538" y="1905000"/>
            <a:ext cx="3454400" cy="34163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C9AA7C-0A94-37CB-E9F3-6789045C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19710"/>
              </p:ext>
            </p:extLst>
          </p:nvPr>
        </p:nvGraphicFramePr>
        <p:xfrm>
          <a:off x="1978842" y="1476616"/>
          <a:ext cx="5438613" cy="4757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420">
                  <a:extLst>
                    <a:ext uri="{9D8B030D-6E8A-4147-A177-3AD203B41FA5}">
                      <a16:colId xmlns:a16="http://schemas.microsoft.com/office/drawing/2014/main" val="2265262892"/>
                    </a:ext>
                  </a:extLst>
                </a:gridCol>
                <a:gridCol w="2636903">
                  <a:extLst>
                    <a:ext uri="{9D8B030D-6E8A-4147-A177-3AD203B41FA5}">
                      <a16:colId xmlns:a16="http://schemas.microsoft.com/office/drawing/2014/main" val="4048566561"/>
                    </a:ext>
                  </a:extLst>
                </a:gridCol>
                <a:gridCol w="604290">
                  <a:extLst>
                    <a:ext uri="{9D8B030D-6E8A-4147-A177-3AD203B41FA5}">
                      <a16:colId xmlns:a16="http://schemas.microsoft.com/office/drawing/2014/main" val="3982721185"/>
                    </a:ext>
                  </a:extLst>
                </a:gridCol>
              </a:tblGrid>
              <a:tr h="35247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Computer Hardware and VLSI Design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570314"/>
                  </a:ext>
                </a:extLst>
              </a:tr>
              <a:tr h="352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Course Prefix and Number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Course Title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SCH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766941"/>
                  </a:ext>
                </a:extLst>
              </a:tr>
              <a:tr h="352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Required courses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(9 credit hours)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425739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 6342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VLSI and ULSI Design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477402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 6341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Advanced FPGA Design and Applications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403205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 6310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Advanced Computer Systems Design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167927"/>
                  </a:ext>
                </a:extLst>
              </a:tr>
              <a:tr h="352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Elective courses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(9 credit hours)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752224"/>
                  </a:ext>
                </a:extLst>
              </a:tr>
              <a:tr h="338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ELEG6343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Advanced VLSI Design Test and Characterization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760093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ELEG6314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Fault Tolerant Computing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254535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ELEG6329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Hardware Security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963589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 6351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Advanced Quantum Devices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966112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ELEG6354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Advanced Solid State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807501"/>
                  </a:ext>
                </a:extLst>
              </a:tr>
              <a:tr h="31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ELEG 6365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Intro to High Performance Computing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643548"/>
                  </a:ext>
                </a:extLst>
              </a:tr>
              <a:tr h="4478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ELEG 6311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Computer Architecture &amp; Advanced Logic Design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r"/>
                        </a:tabLs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96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3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arge group of intel summer internship participants faculty and leadership">
            <a:extLst>
              <a:ext uri="{FF2B5EF4-FFF2-40B4-BE49-F238E27FC236}">
                <a16:creationId xmlns:a16="http://schemas.microsoft.com/office/drawing/2014/main" id="{3496ACF2-BCA9-1A3A-95F5-8265AEDA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r="23357" b="-1"/>
          <a:stretch>
            <a:fillRect/>
          </a:stretch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FBA1-121A-836E-2D6F-A525A3B3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EFFFF"/>
                </a:solidFill>
              </a:rPr>
              <a:t>CSU Intel Semiconductor Education and Research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857F-4FA2-307D-E636-AF2899BF6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1735158"/>
            <a:ext cx="4026430" cy="47799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Started in 2022 with initial seed funding by Intel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 the past 3 summers, the internships have trained 105 students across different training sites in Ohio, New York, Michigan, and Texas. We plan to train 40 students in the summer of 2026.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Paid eight week summer internship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 peer institutions have joined the program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Wright State University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Michigan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Prairie View A&amp;M University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North Carolina A&amp;T University</a:t>
            </a:r>
          </a:p>
        </p:txBody>
      </p:sp>
    </p:spTree>
    <p:extLst>
      <p:ext uri="{BB962C8B-B14F-4D97-AF65-F5344CB8AC3E}">
        <p14:creationId xmlns:p14="http://schemas.microsoft.com/office/powerpoint/2010/main" val="57531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A0BB-C062-BCAF-CA63-22D181CF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2467"/>
            <a:ext cx="8911687" cy="1280890"/>
          </a:xfrm>
        </p:spPr>
        <p:txBody>
          <a:bodyPr/>
          <a:lstStyle/>
          <a:p>
            <a:r>
              <a:rPr lang="en-US" dirty="0"/>
              <a:t>PVAMU &amp; CSU Summer Pilot 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2C4D8F-7F10-7B5A-6626-154D8BB89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41763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2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3E4B4-6562-51A1-1709-50B9B9C2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99" r="-2" b="7852"/>
          <a:stretch>
            <a:fillRect/>
          </a:stretch>
        </p:blipFill>
        <p:spPr>
          <a:xfrm>
            <a:off x="5186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4E25F-91FA-6E1B-F5B2-35A4FD52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8151"/>
          <a:stretch>
            <a:fillRect/>
          </a:stretch>
        </p:blipFill>
        <p:spPr>
          <a:xfrm>
            <a:off x="5186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2EA78-56AC-6F42-2251-75C3508D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41179"/>
            <a:ext cx="4386942" cy="1243584"/>
          </a:xfrm>
        </p:spPr>
        <p:txBody>
          <a:bodyPr>
            <a:normAutofit/>
          </a:bodyPr>
          <a:lstStyle/>
          <a:p>
            <a:r>
              <a:rPr lang="en-US" sz="3200" dirty="0"/>
              <a:t>Technical Workshop Training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6B9C-8ACB-0E9D-9CF9-61D5F9AB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41072"/>
            <a:ext cx="3960644" cy="4135892"/>
          </a:xfrm>
        </p:spPr>
        <p:txBody>
          <a:bodyPr>
            <a:normAutofit/>
          </a:bodyPr>
          <a:lstStyle/>
          <a:p>
            <a:r>
              <a:rPr lang="en-US" sz="1700" dirty="0"/>
              <a:t>Students participated in multiple half day training modules:</a:t>
            </a:r>
          </a:p>
          <a:p>
            <a:pPr lvl="1"/>
            <a:r>
              <a:rPr lang="en-US" sz="1700" dirty="0"/>
              <a:t>5G broadband communication</a:t>
            </a:r>
          </a:p>
          <a:p>
            <a:pPr lvl="1"/>
            <a:r>
              <a:rPr lang="en-US" sz="1700" dirty="0"/>
              <a:t>Microcontroller / Arduino training</a:t>
            </a:r>
          </a:p>
          <a:p>
            <a:pPr lvl="1"/>
            <a:r>
              <a:rPr lang="en-US" sz="1700" dirty="0"/>
              <a:t>Artificial intelligence modules</a:t>
            </a:r>
          </a:p>
          <a:p>
            <a:pPr lvl="1"/>
            <a:r>
              <a:rPr lang="en-US" sz="1700" dirty="0"/>
              <a:t>Professional development</a:t>
            </a:r>
          </a:p>
          <a:p>
            <a:r>
              <a:rPr lang="en-US" sz="1700" dirty="0"/>
              <a:t>Training supported by </a:t>
            </a:r>
            <a:r>
              <a:rPr lang="en-US" sz="1700" b="1" dirty="0"/>
              <a:t>research laboratories and centers at PVAMU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165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CAF2-91D7-1300-8BBC-8AB69BF6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2862072" cy="1938076"/>
          </a:xfrm>
        </p:spPr>
        <p:txBody>
          <a:bodyPr>
            <a:normAutofit/>
          </a:bodyPr>
          <a:lstStyle/>
          <a:p>
            <a:r>
              <a:rPr lang="en-US" dirty="0"/>
              <a:t>Research Mentorship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F5ED-6501-43C1-AE39-3B5826B5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1649186"/>
            <a:ext cx="3722487" cy="48436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Students received mentorship from </a:t>
            </a:r>
            <a:r>
              <a:rPr lang="en-US" sz="1400" b="1" dirty="0"/>
              <a:t>faculty, staff, and graduate students</a:t>
            </a:r>
            <a:r>
              <a:rPr lang="en-US" sz="1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400" i="1" dirty="0"/>
              <a:t>Enhancing Gel Polymer Electrolytes for Li ion batteries through Ionic Liquid Integration</a:t>
            </a:r>
            <a:r>
              <a:rPr lang="en-US" sz="1400" dirty="0"/>
              <a:t> </a:t>
            </a:r>
            <a:r>
              <a:rPr lang="en-US" sz="1400" i="1" dirty="0"/>
              <a:t>and </a:t>
            </a:r>
            <a:r>
              <a:rPr lang="en-US" sz="1400" i="1" dirty="0" err="1"/>
              <a:t>Nanostucturing</a:t>
            </a:r>
            <a:r>
              <a:rPr lang="en-US" sz="1400" i="1" dirty="0"/>
              <a:t> (Dr. Nabila Shamim, associate professor of Chemical Engineering Department)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i="1" dirty="0"/>
              <a:t>Evaluating State-of-the-Art Object Detection Models for Auto-Vision: Traffic Analysis (Dr. </a:t>
            </a:r>
            <a:r>
              <a:rPr lang="en-US" sz="1400" i="1" dirty="0" err="1"/>
              <a:t>Lujun</a:t>
            </a:r>
            <a:r>
              <a:rPr lang="en-US" sz="1400" i="1" dirty="0"/>
              <a:t> Zhai, Research Assistant Professor of Electrical &amp; Computer Engineering</a:t>
            </a:r>
            <a:r>
              <a:rPr lang="en-US" sz="1400" dirty="0"/>
              <a:t> </a:t>
            </a:r>
            <a:r>
              <a:rPr lang="en-US" sz="1400" i="1" dirty="0"/>
              <a:t>Department)</a:t>
            </a:r>
          </a:p>
          <a:p>
            <a:pPr lvl="1">
              <a:lnSpc>
                <a:spcPct val="90000"/>
              </a:lnSpc>
            </a:pPr>
            <a:r>
              <a:rPr lang="en-US" sz="1400" i="1" dirty="0"/>
              <a:t>Early-Stage Diabetes Risk Prediction Using Supervised Machine Learning Algorithms (Ms. Elizabeth M. Dada, PhD student of Electrical &amp; Computer Engineering Department)</a:t>
            </a:r>
            <a:endParaRPr lang="en-US" sz="14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D56A2-B484-E674-C3F4-58B172C1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9876"/>
          <a:stretch>
            <a:fillRect/>
          </a:stretch>
        </p:blipFill>
        <p:spPr>
          <a:xfrm>
            <a:off x="5202238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A2F2F-E9C2-6C17-B81D-948EAB54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16" r="2" b="2"/>
          <a:stretch>
            <a:fillRect/>
          </a:stretch>
        </p:blipFill>
        <p:spPr>
          <a:xfrm>
            <a:off x="5069047" y="3802962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203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2579-9F61-AF1F-D0D5-B177DA87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420" y="443637"/>
            <a:ext cx="8911687" cy="1280890"/>
          </a:xfrm>
        </p:spPr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4345-5A2D-46E1-4A6E-D0B32E9F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92" y="1414491"/>
            <a:ext cx="4203720" cy="48193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Engage partners: Aiming at establishing future collaborative workforce development center </a:t>
            </a:r>
          </a:p>
          <a:p>
            <a:r>
              <a:rPr lang="en-US" sz="2800" dirty="0"/>
              <a:t>Co-author at ASEE Annual and ASE-GSW conferences</a:t>
            </a:r>
          </a:p>
          <a:p>
            <a:r>
              <a:rPr lang="en-US" sz="2800" dirty="0"/>
              <a:t>Co-presentation at the 2</a:t>
            </a:r>
            <a:r>
              <a:rPr lang="en-US" sz="2800" baseline="30000" dirty="0"/>
              <a:t>nd</a:t>
            </a:r>
            <a:r>
              <a:rPr lang="en-US" sz="2800" dirty="0"/>
              <a:t> SaTC workshop </a:t>
            </a:r>
            <a:endParaRPr lang="en-US" sz="2600" dirty="0"/>
          </a:p>
          <a:p>
            <a:r>
              <a:rPr lang="en-US" sz="2800" dirty="0"/>
              <a:t>Support HBCU Chips </a:t>
            </a:r>
            <a:r>
              <a:rPr lang="en-US" sz="2800"/>
              <a:t>Annual Workshops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B4827-3A62-BF9B-BE0F-436E0755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23" y="1064558"/>
            <a:ext cx="6305177" cy="47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735EF-790A-53B5-3929-CB7ACC42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/>
              <a:t>Q &amp; 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Colorful envelopes">
            <a:extLst>
              <a:ext uri="{FF2B5EF4-FFF2-40B4-BE49-F238E27FC236}">
                <a16:creationId xmlns:a16="http://schemas.microsoft.com/office/drawing/2014/main" id="{7B4D598A-B85A-18B4-DF77-F49E9D86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95" r="35926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6605-F64C-31ED-F884-B1DF94A8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032" y="2321368"/>
            <a:ext cx="5839615" cy="2182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Contact:</a:t>
            </a:r>
          </a:p>
          <a:p>
            <a:pPr marL="0" indent="0">
              <a:buNone/>
            </a:pPr>
            <a:r>
              <a:rPr lang="en-US" sz="2800" dirty="0"/>
              <a:t>	Suxia Cui</a:t>
            </a:r>
          </a:p>
          <a:p>
            <a:pPr marL="0" indent="0">
              <a:buNone/>
            </a:pPr>
            <a:r>
              <a:rPr lang="en-US" sz="2800" dirty="0"/>
              <a:t>	Email: </a:t>
            </a:r>
            <a:r>
              <a:rPr lang="en-US" sz="2800" dirty="0" err="1"/>
              <a:t>sucui@pvamu.edu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6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B9CC-65EA-7F48-C4AB-BE0014AC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98" y="61025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/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A523-C915-950F-9906-202BDBA0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715" y="1891145"/>
            <a:ext cx="3880301" cy="3964105"/>
          </a:xfrm>
        </p:spPr>
        <p:txBody>
          <a:bodyPr>
            <a:normAutofit/>
          </a:bodyPr>
          <a:lstStyle/>
          <a:p>
            <a:r>
              <a:rPr lang="en-US" sz="2400" dirty="0"/>
              <a:t>PVAMU (lead):</a:t>
            </a:r>
          </a:p>
          <a:p>
            <a:pPr marL="457200" lvl="1" indent="0">
              <a:buNone/>
            </a:pPr>
            <a:r>
              <a:rPr lang="en-US" sz="2400" dirty="0"/>
              <a:t>Cui; Zhai</a:t>
            </a:r>
          </a:p>
          <a:p>
            <a:r>
              <a:rPr lang="en-US" sz="2400" dirty="0"/>
              <a:t>CSU: </a:t>
            </a:r>
          </a:p>
          <a:p>
            <a:pPr marL="457200" lvl="1" indent="0">
              <a:buNone/>
            </a:pPr>
            <a:r>
              <a:rPr lang="en-US" sz="2400" dirty="0" err="1"/>
              <a:t>Hadizabeh</a:t>
            </a:r>
            <a:r>
              <a:rPr lang="en-US" sz="2400" dirty="0"/>
              <a:t>; Khan</a:t>
            </a:r>
          </a:p>
          <a:p>
            <a:r>
              <a:rPr lang="en-US" sz="2400" dirty="0"/>
              <a:t>AAMU: </a:t>
            </a:r>
          </a:p>
          <a:p>
            <a:pPr marL="457200" lvl="1" indent="0">
              <a:buNone/>
            </a:pPr>
            <a:r>
              <a:rPr lang="en-US" sz="2400" dirty="0"/>
              <a:t>Xiao; Budak; Yuan; Yang; Zhao </a:t>
            </a:r>
          </a:p>
        </p:txBody>
      </p:sp>
      <p:pic>
        <p:nvPicPr>
          <p:cNvPr id="1030" name="Picture 6" descr="ASEED_HBCU_CHIPS_Conference">
            <a:extLst>
              <a:ext uri="{FF2B5EF4-FFF2-40B4-BE49-F238E27FC236}">
                <a16:creationId xmlns:a16="http://schemas.microsoft.com/office/drawing/2014/main" id="{C39F315E-42C2-38D3-BB2C-E6AB9A00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59" y="1891145"/>
            <a:ext cx="7237409" cy="36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393071-30B2-A37C-E244-3E1B3505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4" y="564934"/>
            <a:ext cx="16397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F18BD3-A070-4408-1E04-E77F00942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172" y="472202"/>
            <a:ext cx="9101038" cy="7957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Prairie View A&amp;M University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7C4E6-EEB6-0B13-90AB-9AC95FE9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222" y="1292356"/>
            <a:ext cx="2437162" cy="2437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EE0C3-A100-AF7D-FEC9-922B3FB7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16" y="1409536"/>
            <a:ext cx="3659916" cy="2344430"/>
          </a:xfrm>
          <a:prstGeom prst="rect">
            <a:avLst/>
          </a:prstGeom>
        </p:spPr>
      </p:pic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D9EEC9F2-0B97-5408-C7A4-116FA21EA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782893"/>
              </p:ext>
            </p:extLst>
          </p:nvPr>
        </p:nvGraphicFramePr>
        <p:xfrm>
          <a:off x="1776381" y="3753966"/>
          <a:ext cx="10184675" cy="310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43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AC9D5-45C4-A2DC-9C1A-833BD623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03A1890-310B-4864-2BAB-F0D5F784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4" y="564934"/>
            <a:ext cx="16397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59EC4A-6FD9-12FA-AD7A-DBB07FAE7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172" y="472202"/>
            <a:ext cx="9101038" cy="7957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Central State University</a:t>
            </a: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C6621786-BC94-C93D-56E0-CF2D447F7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577898"/>
              </p:ext>
            </p:extLst>
          </p:nvPr>
        </p:nvGraphicFramePr>
        <p:xfrm>
          <a:off x="1776381" y="3753966"/>
          <a:ext cx="10184675" cy="310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Tour Campus | Central State University">
            <a:extLst>
              <a:ext uri="{FF2B5EF4-FFF2-40B4-BE49-F238E27FC236}">
                <a16:creationId xmlns:a16="http://schemas.microsoft.com/office/drawing/2014/main" id="{CD26C7BF-E101-A44B-9768-A11C8A0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3" y="1292356"/>
            <a:ext cx="4707131" cy="26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p of Ohio - Cities and Roads - GIS Geography">
            <a:extLst>
              <a:ext uri="{FF2B5EF4-FFF2-40B4-BE49-F238E27FC236}">
                <a16:creationId xmlns:a16="http://schemas.microsoft.com/office/drawing/2014/main" id="{B8523B31-A8C1-9246-749F-26FCDD93B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23" y="1255675"/>
            <a:ext cx="2587505" cy="26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3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FB45-D6F8-BFD1-C278-E2B2E51B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CFC99C9-891A-4672-325B-7C56CBA5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4" y="564934"/>
            <a:ext cx="16397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640180-1CBC-7CA5-E463-7F787A865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172" y="472202"/>
            <a:ext cx="9101038" cy="7957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Alabama A&amp;M University</a:t>
            </a: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100C1DCA-D588-5FA5-792F-69DF9FCF7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305526"/>
              </p:ext>
            </p:extLst>
          </p:nvPr>
        </p:nvGraphicFramePr>
        <p:xfrm>
          <a:off x="1776381" y="3753966"/>
          <a:ext cx="10184675" cy="310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4" descr="New Market, AL">
            <a:extLst>
              <a:ext uri="{FF2B5EF4-FFF2-40B4-BE49-F238E27FC236}">
                <a16:creationId xmlns:a16="http://schemas.microsoft.com/office/drawing/2014/main" id="{15A4B2A8-280C-439F-1128-107AD747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80" y="1149487"/>
            <a:ext cx="2761940" cy="27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uis Crews Stadium - Facilities - Alabama A&amp;M Athletics">
            <a:extLst>
              <a:ext uri="{FF2B5EF4-FFF2-40B4-BE49-F238E27FC236}">
                <a16:creationId xmlns:a16="http://schemas.microsoft.com/office/drawing/2014/main" id="{AEB2E87D-E37D-D1EC-DC74-E4B03B47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04" y="1303264"/>
            <a:ext cx="4624420" cy="2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6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9E71-B894-9106-B514-B0103E5D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Goal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7659-8546-ACDB-AF44-694B4C4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30" y="1553607"/>
            <a:ext cx="9521338" cy="46802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Goal: E</a:t>
            </a:r>
            <a:r>
              <a:rPr lang="en-US" sz="2800" dirty="0">
                <a:effectLst/>
              </a:rPr>
              <a:t>stablish a consortium through ASEED to address the challenges of semiconductor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workforce shortage. </a:t>
            </a:r>
          </a:p>
          <a:p>
            <a:r>
              <a:rPr lang="en-US" sz="2800" dirty="0">
                <a:effectLst/>
              </a:rPr>
              <a:t>Two-year project with a total of $1M</a:t>
            </a:r>
          </a:p>
          <a:p>
            <a:r>
              <a:rPr lang="en-US" sz="2800" dirty="0"/>
              <a:t>Activities:</a:t>
            </a:r>
          </a:p>
          <a:p>
            <a:pPr lvl="1"/>
            <a:r>
              <a:rPr lang="en-US" sz="2800" dirty="0">
                <a:effectLst/>
              </a:rPr>
              <a:t>Research: Conduct and share our research through virtual seminars</a:t>
            </a:r>
          </a:p>
          <a:p>
            <a:pPr lvl="1"/>
            <a:r>
              <a:rPr lang="en-US" sz="2800" dirty="0"/>
              <a:t>Education: Provide training opportunities </a:t>
            </a:r>
          </a:p>
          <a:p>
            <a:pPr lvl="1"/>
            <a:r>
              <a:rPr lang="en-US" sz="2800" dirty="0"/>
              <a:t>Outreach: Engage high schools, community colleges and peer HBCUs</a:t>
            </a:r>
            <a:endParaRPr lang="en-US" sz="2600" dirty="0"/>
          </a:p>
          <a:p>
            <a:pPr marL="914400" lvl="2" indent="0">
              <a:buNone/>
            </a:pP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C1F3-DB58-4A3F-4A9F-82AA0F57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228" y="686456"/>
            <a:ext cx="8911687" cy="128089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681F-435A-D2DD-ACE1-A3A3DEB80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655" y="1525459"/>
            <a:ext cx="9765260" cy="4758380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Three research thrusts, each aligned with the expertise of our partner institutions:</a:t>
            </a:r>
          </a:p>
          <a:p>
            <a:pPr lvl="1"/>
            <a:r>
              <a:rPr lang="en-US" sz="2600" dirty="0"/>
              <a:t>CSU: </a:t>
            </a:r>
            <a:r>
              <a:rPr lang="en-US" sz="2600" dirty="0">
                <a:effectLst/>
              </a:rPr>
              <a:t>Thrust A - Advanced Exploration of 2D Semiconductor Materials through Computational</a:t>
            </a:r>
            <a:r>
              <a:rPr lang="en-US" sz="2600" dirty="0"/>
              <a:t> </a:t>
            </a:r>
            <a:r>
              <a:rPr lang="en-US" sz="2600" dirty="0">
                <a:effectLst/>
              </a:rPr>
              <a:t>and Experimental Methods</a:t>
            </a:r>
            <a:endParaRPr lang="en-US" sz="2600" dirty="0"/>
          </a:p>
          <a:p>
            <a:pPr lvl="1"/>
            <a:r>
              <a:rPr lang="en-US" sz="2600" dirty="0"/>
              <a:t>PVAMU: </a:t>
            </a:r>
            <a:r>
              <a:rPr lang="en-US" sz="2600" dirty="0">
                <a:effectLst/>
              </a:rPr>
              <a:t>Thrust B – Mixed-signal/AI Chip Design</a:t>
            </a:r>
          </a:p>
          <a:p>
            <a:pPr lvl="1"/>
            <a:r>
              <a:rPr lang="en-US" sz="2600" dirty="0"/>
              <a:t>AAMU: </a:t>
            </a:r>
            <a:r>
              <a:rPr lang="en-US" sz="2600" dirty="0">
                <a:effectLst/>
              </a:rPr>
              <a:t>Thrust C - Development of </a:t>
            </a:r>
            <a:r>
              <a:rPr lang="en-US" sz="2600" dirty="0" err="1">
                <a:effectLst/>
              </a:rPr>
              <a:t>GaNBased</a:t>
            </a:r>
            <a:r>
              <a:rPr lang="en-US" sz="2600" dirty="0"/>
              <a:t> </a:t>
            </a:r>
            <a:r>
              <a:rPr lang="en-US" sz="2600" dirty="0">
                <a:effectLst/>
              </a:rPr>
              <a:t>Ultra-Wide Band Gap (UWBG) Semiconductor Devices and Electronic Chips for the Application of High-Frequency and High-Power Switching</a:t>
            </a:r>
            <a:r>
              <a:rPr lang="en-US" sz="2600" dirty="0"/>
              <a:t> </a:t>
            </a:r>
            <a:r>
              <a:rPr lang="en-US" sz="2600" dirty="0">
                <a:effectLst/>
              </a:rPr>
              <a:t>and Efficient Power Conversions</a:t>
            </a:r>
          </a:p>
          <a:p>
            <a:endParaRPr lang="en-US" sz="28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1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CE0-2249-99E2-BDD3-3586DB44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0690"/>
          </a:xfrm>
        </p:spPr>
        <p:txBody>
          <a:bodyPr/>
          <a:lstStyle/>
          <a:p>
            <a:r>
              <a:rPr lang="en-US" dirty="0"/>
              <a:t>Topics in Seminar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944BE-2861-2E27-5791-333655A8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345" y="1574800"/>
            <a:ext cx="8915400" cy="465909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Quantum Few-Body Systems in Two Dimensions </a:t>
            </a:r>
          </a:p>
          <a:p>
            <a:r>
              <a:rPr lang="en-US" sz="1900" dirty="0"/>
              <a:t>Additive manufacturing of glass microfiber reinforced polymer composites using vat polymerization </a:t>
            </a:r>
          </a:p>
          <a:p>
            <a:pPr lvl="0"/>
            <a:r>
              <a:rPr lang="en-US" sz="1900" dirty="0"/>
              <a:t>VLSI Chip Design and Fabrication for Solar Panel Diagnosis System</a:t>
            </a:r>
          </a:p>
          <a:p>
            <a:pPr lvl="0"/>
            <a:r>
              <a:rPr lang="en-US" sz="1900" dirty="0"/>
              <a:t>Design and Implementation of Hardware Accelerators</a:t>
            </a:r>
          </a:p>
          <a:p>
            <a:r>
              <a:rPr lang="en-US" sz="1900" dirty="0"/>
              <a:t>Hardware Implementation of Image Restoration</a:t>
            </a:r>
          </a:p>
          <a:p>
            <a:r>
              <a:rPr lang="en-US" sz="1900" dirty="0"/>
              <a:t>Successive Approximation Register Analog-to-Digital Converter Design </a:t>
            </a:r>
          </a:p>
          <a:p>
            <a:pPr lvl="0"/>
            <a:r>
              <a:rPr lang="en-US" sz="1900" dirty="0"/>
              <a:t>Ultra-Wide Band Gap (UWBG) Semiconductor Materials and Devices</a:t>
            </a:r>
          </a:p>
          <a:p>
            <a:pPr lvl="0"/>
            <a:r>
              <a:rPr lang="en-US" sz="1900" dirty="0"/>
              <a:t>Nanostructured Thin-Film Thermoelectric Materials and Devices</a:t>
            </a:r>
          </a:p>
          <a:p>
            <a:pPr lvl="0"/>
            <a:r>
              <a:rPr lang="en-US" sz="1900" dirty="0"/>
              <a:t>Big Data Analytics for Digital Twinning in Semiconductor Manufacturing</a:t>
            </a:r>
          </a:p>
          <a:p>
            <a:r>
              <a:rPr lang="en-US" sz="1900" dirty="0"/>
              <a:t>Design, simulation, and test of microwave subsystems </a:t>
            </a:r>
          </a:p>
          <a:p>
            <a:r>
              <a:rPr lang="en-US" sz="1900" dirty="0"/>
              <a:t>VLSI Design and IC Fabrication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02B7-82E3-0966-70BC-E36F0873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28C2-98F2-AAB4-8760-33EF19D9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465" y="1455592"/>
            <a:ext cx="8915400" cy="46265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CSU: Undergraduate certificate and micro-credentials developed with industry partner (Intel)</a:t>
            </a:r>
          </a:p>
          <a:p>
            <a:r>
              <a:rPr lang="en-US" sz="2800" dirty="0"/>
              <a:t>PVAMU: Graduate certificate</a:t>
            </a:r>
          </a:p>
          <a:p>
            <a:r>
              <a:rPr lang="en-US" sz="2800" dirty="0"/>
              <a:t>AAMU: Concentration and minor</a:t>
            </a:r>
          </a:p>
          <a:p>
            <a:r>
              <a:rPr lang="en-US" sz="2800" b="1" dirty="0"/>
              <a:t>Our collaboration aims at: </a:t>
            </a:r>
          </a:p>
          <a:p>
            <a:pPr lvl="1"/>
            <a:r>
              <a:rPr lang="en-US" sz="2600" b="1" dirty="0"/>
              <a:t>Share knowledge and expand workforce development opportunities</a:t>
            </a:r>
          </a:p>
          <a:p>
            <a:pPr lvl="1"/>
            <a:r>
              <a:rPr lang="en-US" sz="2600" b="1" dirty="0"/>
              <a:t>Enable students to receive more training in semiconductor techniques</a:t>
            </a:r>
          </a:p>
        </p:txBody>
      </p:sp>
    </p:spTree>
    <p:extLst>
      <p:ext uri="{BB962C8B-B14F-4D97-AF65-F5344CB8AC3E}">
        <p14:creationId xmlns:p14="http://schemas.microsoft.com/office/powerpoint/2010/main" val="26680991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5706</TotalTime>
  <Words>1015</Words>
  <Application>Microsoft Macintosh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Helvetica</vt:lpstr>
      <vt:lpstr>Times New Roman</vt:lpstr>
      <vt:lpstr>Wingdings 3</vt:lpstr>
      <vt:lpstr>Wisp</vt:lpstr>
      <vt:lpstr>Collaborative Research: Advancing Semiconductor Education through Expansion and Diversification (ASEED)</vt:lpstr>
      <vt:lpstr>Project Team</vt:lpstr>
      <vt:lpstr>PowerPoint Presentation</vt:lpstr>
      <vt:lpstr>PowerPoint Presentation</vt:lpstr>
      <vt:lpstr>PowerPoint Presentation</vt:lpstr>
      <vt:lpstr>Project Goal and Activities</vt:lpstr>
      <vt:lpstr>Research</vt:lpstr>
      <vt:lpstr>Topics in Seminar Series</vt:lpstr>
      <vt:lpstr>Education</vt:lpstr>
      <vt:lpstr>AAMU Students in the Clean Room</vt:lpstr>
      <vt:lpstr>PVAMU Graduate Certificate</vt:lpstr>
      <vt:lpstr>CSU Intel Semiconductor Education and Research Program</vt:lpstr>
      <vt:lpstr>PVAMU &amp; CSU Summer Pilot Program</vt:lpstr>
      <vt:lpstr>Technical Workshop Training</vt:lpstr>
      <vt:lpstr>Research Mentorship</vt:lpstr>
      <vt:lpstr>Outreach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Research: Advancing Semiconductor Education through Expansion and Diversification (ASEED)</dc:title>
  <dc:creator>Cui, Suxia</dc:creator>
  <cp:lastModifiedBy>Cui, Suxia</cp:lastModifiedBy>
  <cp:revision>43</cp:revision>
  <dcterms:created xsi:type="dcterms:W3CDTF">2024-09-08T19:34:36Z</dcterms:created>
  <dcterms:modified xsi:type="dcterms:W3CDTF">2026-04-01T16:00:49Z</dcterms:modified>
</cp:coreProperties>
</file>