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64" r:id="rId6"/>
  </p:sldMasterIdLst>
  <p:notesMasterIdLst>
    <p:notesMasterId r:id="rId28"/>
  </p:notesMasterIdLst>
  <p:sldIdLst>
    <p:sldId id="342" r:id="rId7"/>
    <p:sldId id="330" r:id="rId8"/>
    <p:sldId id="274" r:id="rId9"/>
    <p:sldId id="275" r:id="rId10"/>
    <p:sldId id="276" r:id="rId11"/>
    <p:sldId id="328" r:id="rId12"/>
    <p:sldId id="279" r:id="rId13"/>
    <p:sldId id="300" r:id="rId14"/>
    <p:sldId id="257" r:id="rId15"/>
    <p:sldId id="258" r:id="rId16"/>
    <p:sldId id="259" r:id="rId17"/>
    <p:sldId id="261" r:id="rId18"/>
    <p:sldId id="341" r:id="rId19"/>
    <p:sldId id="264" r:id="rId20"/>
    <p:sldId id="292" r:id="rId21"/>
    <p:sldId id="308" r:id="rId22"/>
    <p:sldId id="344" r:id="rId23"/>
    <p:sldId id="343" r:id="rId24"/>
    <p:sldId id="270" r:id="rId25"/>
    <p:sldId id="283" r:id="rId26"/>
    <p:sldId id="28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708C24-4ED5-0FD7-E066-98200880DB0C}" name="Steven Gause" initials="SG" userId="S::sgause@semi.org::b3f9b513-1b6b-4720-865c-0756aabd62e3" providerId="AD"/>
  <p188:author id="{1E651C2D-7339-83D2-B5D0-CC1823FA06F6}" name="Michelle Williams-Vaden" initials="" userId="S::mwilliams@semi.org::4ee1ef8c-0ede-4596-b658-3d85ba033990" providerId="AD"/>
  <p188:author id="{F5A5F885-AC45-FF55-C801-E167CB2DC6CE}" name="Melinda Gomez" initials="MG" userId="S::mgomez@semi.org::9c873ef7-d430-49b4-8a54-2e5d51b75847" providerId="AD"/>
  <p188:author id="{3207BBCA-F4E5-F62E-8AAD-DF39E21AEEE7}" name="Lauren Gutierrez-Brown" initials="LG" userId="S::lgbrown@semi.org::3a40e230-e352-425c-8474-a14ad0eeda7c"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2313"/>
  </p:normalViewPr>
  <p:slideViewPr>
    <p:cSldViewPr snapToGrid="0">
      <p:cViewPr varScale="1">
        <p:scale>
          <a:sx n="90" d="100"/>
          <a:sy n="90" d="100"/>
        </p:scale>
        <p:origin x="1976"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2C124-A3EE-49BE-944D-F3EC3BDEB316}" type="datetimeFigureOut">
              <a:rPr lang="en-US" smtClean="0"/>
              <a:t>3/30/26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FD955-E015-4E57-8FDA-6DAFAED58976}" type="slidenum">
              <a:rPr lang="en-US" smtClean="0"/>
              <a:t>‹#›</a:t>
            </a:fld>
            <a:endParaRPr lang="en-US"/>
          </a:p>
        </p:txBody>
      </p:sp>
    </p:spTree>
    <p:extLst>
      <p:ext uri="{BB962C8B-B14F-4D97-AF65-F5344CB8AC3E}">
        <p14:creationId xmlns:p14="http://schemas.microsoft.com/office/powerpoint/2010/main" val="41268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68c1e78bb1_0_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3" name="Google Shape;583;g368c1e78bb1_0_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endParaRPr>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2FEA-CDCE-0401-A81C-751C46D229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25AD1A-1072-E81F-A304-F5654B6469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2F95B-4C49-54D6-A093-4424C31F61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F074209-F658-CB43-9222-2C3D54F58421}"/>
              </a:ext>
            </a:extLst>
          </p:cNvPr>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2868926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smtClean="0"/>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37A20-1C93-514D-2831-D6521B76F6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FDE0BB-2F87-F9C8-0DEB-33AE2F4BDB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32CAC5-C269-1508-3EE5-E4A5D7F85939}"/>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833AD9DC-F4E8-C3F1-AF43-4A74BC45A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14282-88F1-B006-7B3E-13C565DB0849}"/>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403866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6E92A-62A8-2BE9-2900-A5A2BFA1CC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58FEEB-9110-4645-5CAB-14BFF9CD3F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3264A0-4422-1903-EE7E-9BBF1D151DB6}"/>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E9492732-5C36-8AF3-9588-47E9DB1C7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E71E05-5B2C-7496-7CD2-699869C35693}"/>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150323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66347C-F589-4546-BE91-54218EF182F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239005-398A-9990-ACE6-8229938B83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88BF4-F874-DD9B-EABB-7DD84CC4F58B}"/>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AB09B8D9-D69F-315F-4F03-8A8A154B5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AA3BE8-0FC2-B067-9B5E-12A901A9FB11}"/>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128566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015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0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87CBE-CEC5-A56F-05BA-3E73889E7F5D}"/>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C605AC35-6385-EC3C-04E2-54EB7A5902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ACD81E6-ECA4-4D2D-8AAF-BB4BE8F6E13D}"/>
              </a:ext>
            </a:extLst>
          </p:cNvPr>
          <p:cNvSpPr>
            <a:spLocks noGrp="1"/>
          </p:cNvSpPr>
          <p:nvPr>
            <p:ph type="dt" sz="half" idx="10"/>
          </p:nvPr>
        </p:nvSpPr>
        <p:spPr/>
        <p:txBody>
          <a:bodyPr/>
          <a:lstStyle/>
          <a:p>
            <a:fld id="{A252AA66-5D53-4E1B-9634-6D5C7CEADC1C}" type="datetimeFigureOut">
              <a:rPr lang="en-SG" smtClean="0"/>
              <a:t>30/3/26</a:t>
            </a:fld>
            <a:endParaRPr lang="en-SG"/>
          </a:p>
        </p:txBody>
      </p:sp>
      <p:sp>
        <p:nvSpPr>
          <p:cNvPr id="5" name="Footer Placeholder 4">
            <a:extLst>
              <a:ext uri="{FF2B5EF4-FFF2-40B4-BE49-F238E27FC236}">
                <a16:creationId xmlns:a16="http://schemas.microsoft.com/office/drawing/2014/main" id="{EF7A96F0-C2E7-13B1-ABED-7024D460E6C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0103CC49-5189-046B-B28E-05E65B830CE7}"/>
              </a:ext>
            </a:extLst>
          </p:cNvPr>
          <p:cNvSpPr>
            <a:spLocks noGrp="1"/>
          </p:cNvSpPr>
          <p:nvPr>
            <p:ph type="sldNum" sz="quarter" idx="12"/>
          </p:nvPr>
        </p:nvSpPr>
        <p:spPr/>
        <p:txBody>
          <a:bodyPr/>
          <a:lstStyle/>
          <a:p>
            <a:fld id="{E6CA82D9-2D55-4D02-B4EA-56C4779AF715}" type="slidenum">
              <a:rPr lang="en-SG" smtClean="0"/>
              <a:t>‹#›</a:t>
            </a:fld>
            <a:endParaRPr lang="en-SG"/>
          </a:p>
        </p:txBody>
      </p:sp>
    </p:spTree>
    <p:extLst>
      <p:ext uri="{BB962C8B-B14F-4D97-AF65-F5344CB8AC3E}">
        <p14:creationId xmlns:p14="http://schemas.microsoft.com/office/powerpoint/2010/main" val="2331071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7AC94-F16A-6C1E-37A2-7A04E820B3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9F2540-97A3-C77F-7DB6-76C9AAD893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D7E4FE-60A4-861E-5A95-28CD8F728BA1}"/>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82224B17-B1C3-B030-3A9C-406A30F0E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B0B8D8-93C6-79D8-5B0D-AB1CCABA70CE}"/>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8692071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1CD6-8298-5C79-2199-C4D7DEFCBA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3F03D-DACB-19AF-4182-2E1DBB9760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407F8-54D2-C08B-40BF-A21D149D5ABD}"/>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D4A0EA47-9276-84F9-5913-F7D9A8C0F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F8C555-5EEF-C52D-2138-C155AC10C0C1}"/>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1085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D0E59-23A6-3E7E-93B8-7BDC1A4C69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C825F0-99BC-909F-059A-6675DF0CC5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8C1186-1676-4D0C-4CF2-9385819FE236}"/>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DB109675-DC9B-E211-5926-6975E8EA2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9DB2D-1822-4D38-0562-7A45F4D50DE3}"/>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7595432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514B2-8354-E0B4-9CAF-18B053D545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A9B5E3-601C-8749-6BE0-03CAA11208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F5C481-DE16-1E4B-5D22-9FEE922FDF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444161-FC0D-1487-A8E5-5B39B6ADA44A}"/>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6" name="Footer Placeholder 5">
            <a:extLst>
              <a:ext uri="{FF2B5EF4-FFF2-40B4-BE49-F238E27FC236}">
                <a16:creationId xmlns:a16="http://schemas.microsoft.com/office/drawing/2014/main" id="{33194064-334E-60CB-489A-3C6D3DF4B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78ED6-21E3-1405-7E7A-763CBEF22DD0}"/>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294371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43F5F-1D1B-8072-D6AC-9D84443EE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3F0F5-4BF2-084E-634C-118224AF8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9E1D56-4CF1-D3DB-E823-FE5DF1111B2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573EC9-CFBC-AD89-DB3D-2FF49F2EB3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ECB836-3B00-6BBC-4132-D5CE2469BF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EC00EB-5682-5039-C696-7BB887E208DA}"/>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8" name="Footer Placeholder 7">
            <a:extLst>
              <a:ext uri="{FF2B5EF4-FFF2-40B4-BE49-F238E27FC236}">
                <a16:creationId xmlns:a16="http://schemas.microsoft.com/office/drawing/2014/main" id="{BE16001A-4C4B-650E-7C0D-013E6A5E3C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636D75-B038-CC19-4DFB-21FDB8E1851B}"/>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63193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A9EEA-BA8D-82A3-D782-E2D97D5BE9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FFC89-73F6-EB64-F96A-E3E92C6B59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ECD72-199C-A1DD-D78C-099D3124C98F}"/>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2B421E6F-CA0D-A681-2393-1D61FE780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3D5144-1A3F-76C3-68C2-50D31BF779CA}"/>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6060758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C554-DA34-7192-4E37-6FEEFE02A1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78F07F-0BAC-1749-C69A-1CBF4947F2DE}"/>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4" name="Footer Placeholder 3">
            <a:extLst>
              <a:ext uri="{FF2B5EF4-FFF2-40B4-BE49-F238E27FC236}">
                <a16:creationId xmlns:a16="http://schemas.microsoft.com/office/drawing/2014/main" id="{96547108-818C-2AF3-D507-2959CAADB2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F1CA89-04C5-66B9-FA41-303DF8BB3EFF}"/>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141457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81BF12-EE97-5270-75C5-825C624C3D58}"/>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3" name="Footer Placeholder 2">
            <a:extLst>
              <a:ext uri="{FF2B5EF4-FFF2-40B4-BE49-F238E27FC236}">
                <a16:creationId xmlns:a16="http://schemas.microsoft.com/office/drawing/2014/main" id="{6FB14DA9-EE40-7463-C968-A87251AEF2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786CAC-D89F-FB69-F8AD-E48984D7F781}"/>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1570156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E9FB6-C193-76A5-B010-D16B5A0BC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5476EE-26C6-B88A-DE73-C01AFCD18B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9D8826-A4AA-9CB8-FDAD-8515FCCDD9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C8298-F750-5E0D-CA5C-F41ED656A5AF}"/>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6" name="Footer Placeholder 5">
            <a:extLst>
              <a:ext uri="{FF2B5EF4-FFF2-40B4-BE49-F238E27FC236}">
                <a16:creationId xmlns:a16="http://schemas.microsoft.com/office/drawing/2014/main" id="{E85BDCD6-5A83-FC20-A7B1-B34C1358A8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FF968-838E-A90D-C463-44A66F319D06}"/>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228422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57BC-F152-2DD3-63DA-9038A007B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367A0-16BA-6D22-559B-4B32A8B026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53C294-CDD6-FB6D-AF7E-F2C99E679E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EEEFC-E602-DFAF-F3DC-1013B10CA8DC}"/>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6" name="Footer Placeholder 5">
            <a:extLst>
              <a:ext uri="{FF2B5EF4-FFF2-40B4-BE49-F238E27FC236}">
                <a16:creationId xmlns:a16="http://schemas.microsoft.com/office/drawing/2014/main" id="{6F348D86-BCD3-A65B-827E-2766989F0A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1E227D-08C6-BAE5-B60B-01ED408AE665}"/>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95338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1EEBC-2FEC-FDE8-1FE6-E5FE6F86E3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06285C-4E0E-2059-3398-0F17CF9155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FF01C5-16F8-7DBE-7A21-9639AE36BF8D}"/>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23644219-8AEA-A3BD-017E-5AA6C19D0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FDAD0-831B-2032-BEEB-5906ECA775FE}"/>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3013154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DDFCD-C3A5-1457-778C-85E4704630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F77687-6714-1AFA-7447-D8C69073EB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72E35-06E0-2BE7-8CD4-52BAF7C12F3F}"/>
              </a:ext>
            </a:extLst>
          </p:cNvPr>
          <p:cNvSpPr>
            <a:spLocks noGrp="1"/>
          </p:cNvSpPr>
          <p:nvPr>
            <p:ph type="dt" sz="half" idx="10"/>
          </p:nvPr>
        </p:nvSpPr>
        <p:spPr/>
        <p:txBody>
          <a:body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A3C9486D-19EB-6C2C-4FA9-6E5A214E8C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5C4A-7FDE-DE2C-8000-A62DCF2F8214}"/>
              </a:ext>
            </a:extLst>
          </p:cNvPr>
          <p:cNvSpPr>
            <a:spLocks noGrp="1"/>
          </p:cNvSpPr>
          <p:nvPr>
            <p:ph type="sldNum" sz="quarter" idx="12"/>
          </p:nvPr>
        </p:nvSpPr>
        <p:spPr/>
        <p:txBody>
          <a:bodyPr/>
          <a:lstStyle/>
          <a:p>
            <a:fld id="{3E568653-0BFA-4AD7-AB3C-8F9DC50012B4}" type="slidenum">
              <a:rPr lang="en-US" smtClean="0"/>
              <a:t>‹#›</a:t>
            </a:fld>
            <a:endParaRPr lang="en-US"/>
          </a:p>
        </p:txBody>
      </p:sp>
    </p:spTree>
    <p:extLst>
      <p:ext uri="{BB962C8B-B14F-4D97-AF65-F5344CB8AC3E}">
        <p14:creationId xmlns:p14="http://schemas.microsoft.com/office/powerpoint/2010/main" val="4148933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1_Custom_Slide">
  <p:cSld name="21_Custom_Slide">
    <p:spTree>
      <p:nvGrpSpPr>
        <p:cNvPr id="1" name="Shape 89"/>
        <p:cNvGrpSpPr/>
        <p:nvPr/>
      </p:nvGrpSpPr>
      <p:grpSpPr>
        <a:xfrm>
          <a:off x="0" y="0"/>
          <a:ext cx="0" cy="0"/>
          <a:chOff x="0" y="0"/>
          <a:chExt cx="0" cy="0"/>
        </a:xfrm>
      </p:grpSpPr>
      <p:sp>
        <p:nvSpPr>
          <p:cNvPr id="90" name="Google Shape;90;p30"/>
          <p:cNvSpPr>
            <a:spLocks noGrp="1"/>
          </p:cNvSpPr>
          <p:nvPr>
            <p:ph type="pic" idx="2"/>
          </p:nvPr>
        </p:nvSpPr>
        <p:spPr>
          <a:xfrm>
            <a:off x="6337665" y="900458"/>
            <a:ext cx="5000897" cy="5057087"/>
          </a:xfrm>
          <a:prstGeom prst="rect">
            <a:avLst/>
          </a:prstGeom>
          <a:solidFill>
            <a:schemeClr val="lt1"/>
          </a:solidFill>
          <a:ln>
            <a:noFill/>
          </a:ln>
        </p:spPr>
        <p:txBody>
          <a:bodyPr/>
          <a:lstStyle/>
          <a:p>
            <a:endParaRPr lang="en-US"/>
          </a:p>
        </p:txBody>
      </p:sp>
      <p:sp>
        <p:nvSpPr>
          <p:cNvPr id="91" name="Google Shape;91;p30"/>
          <p:cNvSpPr>
            <a:spLocks noGrp="1"/>
          </p:cNvSpPr>
          <p:nvPr>
            <p:ph type="pic" idx="3"/>
          </p:nvPr>
        </p:nvSpPr>
        <p:spPr>
          <a:xfrm>
            <a:off x="7013578" y="4327779"/>
            <a:ext cx="953588" cy="953588"/>
          </a:xfrm>
          <a:prstGeom prst="rect">
            <a:avLst/>
          </a:prstGeom>
          <a:solidFill>
            <a:schemeClr val="lt1"/>
          </a:solidFill>
          <a:ln w="25400" cap="flat" cmpd="sng">
            <a:solidFill>
              <a:schemeClr val="lt1"/>
            </a:solidFill>
            <a:prstDash val="solid"/>
            <a:round/>
            <a:headEnd type="none" w="sm" len="sm"/>
            <a:tailEnd type="none" w="sm" len="sm"/>
          </a:ln>
          <a:effectLst>
            <a:outerShdw blurRad="635000" sx="102000" sy="102000" algn="ctr" rotWithShape="0">
              <a:srgbClr val="000000">
                <a:alpha val="9803"/>
              </a:srgbClr>
            </a:outerShdw>
          </a:effectLst>
        </p:spPr>
        <p:txBody>
          <a:bodyPr/>
          <a:lstStyle/>
          <a:p>
            <a:endParaRPr lang="en-US"/>
          </a:p>
        </p:txBody>
      </p:sp>
      <p:sp>
        <p:nvSpPr>
          <p:cNvPr id="92" name="Google Shape;92;p30"/>
          <p:cNvSpPr>
            <a:spLocks noGrp="1"/>
          </p:cNvSpPr>
          <p:nvPr>
            <p:ph type="pic" idx="4"/>
          </p:nvPr>
        </p:nvSpPr>
        <p:spPr>
          <a:xfrm>
            <a:off x="852284" y="3792872"/>
            <a:ext cx="2140621" cy="2164673"/>
          </a:xfrm>
          <a:prstGeom prst="rect">
            <a:avLst/>
          </a:prstGeom>
          <a:solidFill>
            <a:schemeClr val="lt1"/>
          </a:solidFill>
          <a:ln>
            <a:noFill/>
          </a:ln>
        </p:spPr>
        <p:txBody>
          <a:bodyPr/>
          <a:lstStyle/>
          <a:p>
            <a:endParaRPr lang="en-US"/>
          </a:p>
        </p:txBody>
      </p:sp>
      <p:sp>
        <p:nvSpPr>
          <p:cNvPr id="93" name="Google Shape;93;p30"/>
          <p:cNvSpPr>
            <a:spLocks noGrp="1"/>
          </p:cNvSpPr>
          <p:nvPr>
            <p:ph type="pic" idx="5"/>
          </p:nvPr>
        </p:nvSpPr>
        <p:spPr>
          <a:xfrm>
            <a:off x="3594975" y="3792872"/>
            <a:ext cx="2140621" cy="2164673"/>
          </a:xfrm>
          <a:prstGeom prst="rect">
            <a:avLst/>
          </a:prstGeom>
          <a:solidFill>
            <a:schemeClr val="lt1"/>
          </a:solidFill>
          <a:ln>
            <a:noFill/>
          </a:ln>
        </p:spPr>
        <p:txBody>
          <a:bodyPr/>
          <a:lstStyle/>
          <a:p>
            <a:endParaRPr lang="en-US"/>
          </a:p>
        </p:txBody>
      </p:sp>
    </p:spTree>
    <p:extLst>
      <p:ext uri="{BB962C8B-B14F-4D97-AF65-F5344CB8AC3E}">
        <p14:creationId xmlns:p14="http://schemas.microsoft.com/office/powerpoint/2010/main" val="189315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957D5-8017-C921-CBF0-2D86BC5BC5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7153E6-3828-2C31-7550-ED2C1B947B9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341524-655A-0910-0FDE-125D5D44ED0D}"/>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828FA2FA-6282-DA32-7898-B752250857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FB9FE7-466C-5A24-6B6F-8BAEB834F2AB}"/>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991107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985BC-E330-8F28-3045-800C3791C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29D90-AC3C-2328-3FA9-8E621E1557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0B71D9-4859-BD79-623D-17D64BF29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D24472-C6B0-A379-6C9A-C1375E3A320E}"/>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6" name="Footer Placeholder 5">
            <a:extLst>
              <a:ext uri="{FF2B5EF4-FFF2-40B4-BE49-F238E27FC236}">
                <a16:creationId xmlns:a16="http://schemas.microsoft.com/office/drawing/2014/main" id="{11E61D2B-7BCE-E388-5FAA-5DD809542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3FA896-BD42-2220-4B20-C36E0F230E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22584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02D0-8A1C-4FF1-1102-8DDB5D4FFF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36E587-D041-A9EB-2620-1ED240AD7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063843-676B-47FD-76CB-A422B54B07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4AC538-4EE7-E975-4D85-AA1C8615CC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519CF8-D9E4-11A2-E1E3-F2BFF9FC0A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8FF0F6-344B-DF96-3850-81F24C8CCF96}"/>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8" name="Footer Placeholder 7">
            <a:extLst>
              <a:ext uri="{FF2B5EF4-FFF2-40B4-BE49-F238E27FC236}">
                <a16:creationId xmlns:a16="http://schemas.microsoft.com/office/drawing/2014/main" id="{6EEEBD8F-FE8A-ABCE-8D8E-5FD5AEFEC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29C78-EE70-51A4-6A40-057F370BC421}"/>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27776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9BB3-1050-9163-4011-A987D49EFF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A0FA6A-DAA8-5402-C879-966CA391E924}"/>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4" name="Footer Placeholder 3">
            <a:extLst>
              <a:ext uri="{FF2B5EF4-FFF2-40B4-BE49-F238E27FC236}">
                <a16:creationId xmlns:a16="http://schemas.microsoft.com/office/drawing/2014/main" id="{F809231F-AD97-018D-3FA0-49BB6B8BD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41A0B4-2EC4-AC92-061F-5341760CC6D9}"/>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805912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8CE8C-71CF-1913-018E-A585D326ACAF}"/>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3" name="Footer Placeholder 2">
            <a:extLst>
              <a:ext uri="{FF2B5EF4-FFF2-40B4-BE49-F238E27FC236}">
                <a16:creationId xmlns:a16="http://schemas.microsoft.com/office/drawing/2014/main" id="{A158C1B6-8C43-97A2-EC2F-A8FB3910C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06D45-0D72-3FAF-83B4-FBAA530AB916}"/>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10187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50FFD-BB36-BD8C-56E2-F33331DD97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BC86E9-EFCE-C648-D31F-DAD69EAEC6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57081F-40A2-71B1-5F9A-7C43FA1DEA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C72C1-07AE-93A3-36FA-12B9B191424C}"/>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6" name="Footer Placeholder 5">
            <a:extLst>
              <a:ext uri="{FF2B5EF4-FFF2-40B4-BE49-F238E27FC236}">
                <a16:creationId xmlns:a16="http://schemas.microsoft.com/office/drawing/2014/main" id="{019402C1-CC9D-0CCC-7C4C-90031FFAF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BD1B9C-3E94-5ED2-8501-75936B1D66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2557352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BEAB6-AAD1-F222-40E7-9DD929B57C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2859E5-F747-1C4C-AD66-C0863E57D8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2CCC46-65C9-BD59-F92F-67CF8CE211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4DEBF7-A175-B541-7841-C7DA5EF54D50}"/>
              </a:ext>
            </a:extLst>
          </p:cNvPr>
          <p:cNvSpPr>
            <a:spLocks noGrp="1"/>
          </p:cNvSpPr>
          <p:nvPr>
            <p:ph type="dt" sz="half" idx="10"/>
          </p:nvPr>
        </p:nvSpPr>
        <p:spPr/>
        <p:txBody>
          <a:bodyPr/>
          <a:lstStyle/>
          <a:p>
            <a:fld id="{43DFE3F1-1A7A-47BA-9D84-819B07125C06}" type="datetimeFigureOut">
              <a:rPr lang="en-US" smtClean="0"/>
              <a:t>3/30/26</a:t>
            </a:fld>
            <a:endParaRPr lang="en-US"/>
          </a:p>
        </p:txBody>
      </p:sp>
      <p:sp>
        <p:nvSpPr>
          <p:cNvPr id="6" name="Footer Placeholder 5">
            <a:extLst>
              <a:ext uri="{FF2B5EF4-FFF2-40B4-BE49-F238E27FC236}">
                <a16:creationId xmlns:a16="http://schemas.microsoft.com/office/drawing/2014/main" id="{A52E3B2E-DCCF-1123-A9E0-13EDD7C4D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D944C-D89C-B733-8C28-D918A2C3EFAE}"/>
              </a:ext>
            </a:extLst>
          </p:cNvPr>
          <p:cNvSpPr>
            <a:spLocks noGrp="1"/>
          </p:cNvSpPr>
          <p:nvPr>
            <p:ph type="sldNum" sz="quarter" idx="12"/>
          </p:nvPr>
        </p:nvSpPr>
        <p:spPr/>
        <p:txBody>
          <a:bodyPr/>
          <a:lstStyle/>
          <a:p>
            <a:fld id="{0FFB30B5-EF13-4476-8DA6-94C4EDE2105D}" type="slidenum">
              <a:rPr lang="en-US" smtClean="0"/>
              <a:t>‹#›</a:t>
            </a:fld>
            <a:endParaRPr lang="en-US"/>
          </a:p>
        </p:txBody>
      </p:sp>
    </p:spTree>
    <p:extLst>
      <p:ext uri="{BB962C8B-B14F-4D97-AF65-F5344CB8AC3E}">
        <p14:creationId xmlns:p14="http://schemas.microsoft.com/office/powerpoint/2010/main" val="3063931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811DFC-1F60-A67E-AC0E-31A710CB75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2BFD3-328F-833D-E4A3-BA344B0825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F78F1-2E58-C454-3CEA-36D17B671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DFE3F1-1A7A-47BA-9D84-819B07125C06}" type="datetimeFigureOut">
              <a:rPr lang="en-US" smtClean="0"/>
              <a:t>3/30/26</a:t>
            </a:fld>
            <a:endParaRPr lang="en-US"/>
          </a:p>
        </p:txBody>
      </p:sp>
      <p:sp>
        <p:nvSpPr>
          <p:cNvPr id="5" name="Footer Placeholder 4">
            <a:extLst>
              <a:ext uri="{FF2B5EF4-FFF2-40B4-BE49-F238E27FC236}">
                <a16:creationId xmlns:a16="http://schemas.microsoft.com/office/drawing/2014/main" id="{3ED3557F-1115-EC9C-4078-C9F5D34D9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C02ADCB-D555-4F99-F7FD-F19A00833C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FB30B5-EF13-4476-8DA6-94C4EDE2105D}" type="slidenum">
              <a:rPr lang="en-US" smtClean="0"/>
              <a:t>‹#›</a:t>
            </a:fld>
            <a:endParaRPr lang="en-US"/>
          </a:p>
        </p:txBody>
      </p:sp>
    </p:spTree>
    <p:extLst>
      <p:ext uri="{BB962C8B-B14F-4D97-AF65-F5344CB8AC3E}">
        <p14:creationId xmlns:p14="http://schemas.microsoft.com/office/powerpoint/2010/main" val="27829467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06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sldNum="0" hdr="0" ftr="0" dt="0"/>
  <p:txStyles>
    <p:titleStyle>
      <a:lvl1pPr algn="ctr" defTabSz="219456" rtl="0" eaLnBrk="1" latinLnBrk="0" hangingPunct="1">
        <a:spcBef>
          <a:spcPct val="0"/>
        </a:spcBef>
        <a:buNone/>
        <a:defRPr sz="1056" kern="1200">
          <a:solidFill>
            <a:schemeClr val="tx1"/>
          </a:solidFill>
          <a:latin typeface="+mj-lt"/>
          <a:ea typeface="+mj-ea"/>
          <a:cs typeface="+mj-cs"/>
        </a:defRPr>
      </a:lvl1pPr>
    </p:titleStyle>
    <p:bodyStyle>
      <a:lvl1pPr marL="82296" indent="-82296" algn="l" defTabSz="219456" rtl="0" eaLnBrk="1" latinLnBrk="0" hangingPunct="1">
        <a:spcBef>
          <a:spcPct val="20000"/>
        </a:spcBef>
        <a:buFont typeface="Arial" pitchFamily="34" charset="0"/>
        <a:buChar char="•"/>
        <a:defRPr sz="768" kern="1200">
          <a:solidFill>
            <a:schemeClr val="tx1"/>
          </a:solidFill>
          <a:latin typeface="+mn-lt"/>
          <a:ea typeface="+mn-ea"/>
          <a:cs typeface="+mn-cs"/>
        </a:defRPr>
      </a:lvl1pPr>
      <a:lvl2pPr marL="178308" indent="-68580" algn="l" defTabSz="219456" rtl="0" eaLnBrk="1" latinLnBrk="0" hangingPunct="1">
        <a:spcBef>
          <a:spcPct val="20000"/>
        </a:spcBef>
        <a:buFont typeface="Arial" pitchFamily="34" charset="0"/>
        <a:buChar char="–"/>
        <a:defRPr sz="672" kern="1200">
          <a:solidFill>
            <a:schemeClr val="tx1"/>
          </a:solidFill>
          <a:latin typeface="+mn-lt"/>
          <a:ea typeface="+mn-ea"/>
          <a:cs typeface="+mn-cs"/>
        </a:defRPr>
      </a:lvl2pPr>
      <a:lvl3pPr marL="274320" indent="-54864" algn="l" defTabSz="219456" rtl="0" eaLnBrk="1" latinLnBrk="0" hangingPunct="1">
        <a:spcBef>
          <a:spcPct val="20000"/>
        </a:spcBef>
        <a:buFont typeface="Arial" pitchFamily="34" charset="0"/>
        <a:buChar char="•"/>
        <a:defRPr sz="576" kern="1200">
          <a:solidFill>
            <a:schemeClr val="tx1"/>
          </a:solidFill>
          <a:latin typeface="+mn-lt"/>
          <a:ea typeface="+mn-ea"/>
          <a:cs typeface="+mn-cs"/>
        </a:defRPr>
      </a:lvl3pPr>
      <a:lvl4pPr marL="384048"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4pPr>
      <a:lvl5pPr marL="493776"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5pPr>
      <a:lvl6pPr marL="603504"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6pPr>
      <a:lvl7pPr marL="713232"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7pPr>
      <a:lvl8pPr marL="822960"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8pPr>
      <a:lvl9pPr marL="932688" indent="-54864" algn="l" defTabSz="219456" rtl="0" eaLnBrk="1" latinLnBrk="0" hangingPunct="1">
        <a:spcBef>
          <a:spcPct val="20000"/>
        </a:spcBef>
        <a:buFont typeface="Arial" pitchFamily="34" charset="0"/>
        <a:buChar char="•"/>
        <a:defRPr sz="480" kern="1200">
          <a:solidFill>
            <a:schemeClr val="tx1"/>
          </a:solidFill>
          <a:latin typeface="+mn-lt"/>
          <a:ea typeface="+mn-ea"/>
          <a:cs typeface="+mn-cs"/>
        </a:defRPr>
      </a:lvl9pPr>
    </p:bodyStyle>
    <p:otherStyle>
      <a:defPPr>
        <a:defRPr lang="en-US"/>
      </a:defPPr>
      <a:lvl1pPr marL="0" algn="l" defTabSz="219456" rtl="0" eaLnBrk="1" latinLnBrk="0" hangingPunct="1">
        <a:defRPr sz="432" kern="1200">
          <a:solidFill>
            <a:schemeClr val="tx1"/>
          </a:solidFill>
          <a:latin typeface="+mn-lt"/>
          <a:ea typeface="+mn-ea"/>
          <a:cs typeface="+mn-cs"/>
        </a:defRPr>
      </a:lvl1pPr>
      <a:lvl2pPr marL="109728" algn="l" defTabSz="219456" rtl="0" eaLnBrk="1" latinLnBrk="0" hangingPunct="1">
        <a:defRPr sz="432" kern="1200">
          <a:solidFill>
            <a:schemeClr val="tx1"/>
          </a:solidFill>
          <a:latin typeface="+mn-lt"/>
          <a:ea typeface="+mn-ea"/>
          <a:cs typeface="+mn-cs"/>
        </a:defRPr>
      </a:lvl2pPr>
      <a:lvl3pPr marL="219456" algn="l" defTabSz="219456" rtl="0" eaLnBrk="1" latinLnBrk="0" hangingPunct="1">
        <a:defRPr sz="432" kern="1200">
          <a:solidFill>
            <a:schemeClr val="tx1"/>
          </a:solidFill>
          <a:latin typeface="+mn-lt"/>
          <a:ea typeface="+mn-ea"/>
          <a:cs typeface="+mn-cs"/>
        </a:defRPr>
      </a:lvl3pPr>
      <a:lvl4pPr marL="329184" algn="l" defTabSz="219456" rtl="0" eaLnBrk="1" latinLnBrk="0" hangingPunct="1">
        <a:defRPr sz="432" kern="1200">
          <a:solidFill>
            <a:schemeClr val="tx1"/>
          </a:solidFill>
          <a:latin typeface="+mn-lt"/>
          <a:ea typeface="+mn-ea"/>
          <a:cs typeface="+mn-cs"/>
        </a:defRPr>
      </a:lvl4pPr>
      <a:lvl5pPr marL="438912" algn="l" defTabSz="219456" rtl="0" eaLnBrk="1" latinLnBrk="0" hangingPunct="1">
        <a:defRPr sz="432" kern="1200">
          <a:solidFill>
            <a:schemeClr val="tx1"/>
          </a:solidFill>
          <a:latin typeface="+mn-lt"/>
          <a:ea typeface="+mn-ea"/>
          <a:cs typeface="+mn-cs"/>
        </a:defRPr>
      </a:lvl5pPr>
      <a:lvl6pPr marL="548640" algn="l" defTabSz="219456" rtl="0" eaLnBrk="1" latinLnBrk="0" hangingPunct="1">
        <a:defRPr sz="432" kern="1200">
          <a:solidFill>
            <a:schemeClr val="tx1"/>
          </a:solidFill>
          <a:latin typeface="+mn-lt"/>
          <a:ea typeface="+mn-ea"/>
          <a:cs typeface="+mn-cs"/>
        </a:defRPr>
      </a:lvl6pPr>
      <a:lvl7pPr marL="658368" algn="l" defTabSz="219456" rtl="0" eaLnBrk="1" latinLnBrk="0" hangingPunct="1">
        <a:defRPr sz="432" kern="1200">
          <a:solidFill>
            <a:schemeClr val="tx1"/>
          </a:solidFill>
          <a:latin typeface="+mn-lt"/>
          <a:ea typeface="+mn-ea"/>
          <a:cs typeface="+mn-cs"/>
        </a:defRPr>
      </a:lvl7pPr>
      <a:lvl8pPr marL="768096" algn="l" defTabSz="219456" rtl="0" eaLnBrk="1" latinLnBrk="0" hangingPunct="1">
        <a:defRPr sz="432" kern="1200">
          <a:solidFill>
            <a:schemeClr val="tx1"/>
          </a:solidFill>
          <a:latin typeface="+mn-lt"/>
          <a:ea typeface="+mn-ea"/>
          <a:cs typeface="+mn-cs"/>
        </a:defRPr>
      </a:lvl8pPr>
      <a:lvl9pPr marL="877824" algn="l" defTabSz="219456" rtl="0" eaLnBrk="1" latinLnBrk="0" hangingPunct="1">
        <a:defRPr sz="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CB8594-C0EA-5F99-0551-6ACACFFC96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7B95B-D556-1976-63E6-EE31F5439B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8DEA4-C0CE-126F-0BB4-3C134E252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150905C-B781-47B8-B71E-D9AA97370C09}" type="datetimeFigureOut">
              <a:rPr lang="en-US" smtClean="0"/>
              <a:t>3/30/26</a:t>
            </a:fld>
            <a:endParaRPr lang="en-US"/>
          </a:p>
        </p:txBody>
      </p:sp>
      <p:sp>
        <p:nvSpPr>
          <p:cNvPr id="5" name="Footer Placeholder 4">
            <a:extLst>
              <a:ext uri="{FF2B5EF4-FFF2-40B4-BE49-F238E27FC236}">
                <a16:creationId xmlns:a16="http://schemas.microsoft.com/office/drawing/2014/main" id="{3489DBDB-2895-7D00-8B8A-F148AB2ED7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92EC7D7-21F3-54A1-81AF-D19098DC4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E568653-0BFA-4AD7-AB3C-8F9DC50012B4}" type="slidenum">
              <a:rPr lang="en-US" smtClean="0"/>
              <a:t>‹#›</a:t>
            </a:fld>
            <a:endParaRPr lang="en-US"/>
          </a:p>
        </p:txBody>
      </p:sp>
    </p:spTree>
    <p:extLst>
      <p:ext uri="{BB962C8B-B14F-4D97-AF65-F5344CB8AC3E}">
        <p14:creationId xmlns:p14="http://schemas.microsoft.com/office/powerpoint/2010/main" val="352200070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1.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0.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100.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s>
</file>

<file path=ppt/slides/_rels/slide1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106.png"/><Relationship Id="rId4" Type="http://schemas.openxmlformats.org/officeDocument/2006/relationships/image" Target="../media/image105.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png"/><Relationship Id="rId7"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110.png"/><Relationship Id="rId5" Type="http://schemas.openxmlformats.org/officeDocument/2006/relationships/image" Target="../media/image12.png"/><Relationship Id="rId10" Type="http://schemas.openxmlformats.org/officeDocument/2006/relationships/image" Target="../media/image114.png"/><Relationship Id="rId4" Type="http://schemas.openxmlformats.org/officeDocument/2006/relationships/image" Target="../media/image109.png"/><Relationship Id="rId9"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16.png"/><Relationship Id="rId4" Type="http://schemas.openxmlformats.org/officeDocument/2006/relationships/image" Target="../media/image115.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2" Type="http://schemas.openxmlformats.org/officeDocument/2006/relationships/notesSlide" Target="../notesSlides/notesSlide6.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10" Type="http://schemas.openxmlformats.org/officeDocument/2006/relationships/image" Target="../media/image33.png"/><Relationship Id="rId19"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375" y="428625"/>
            <a:ext cx="4036219" cy="845344"/>
          </a:xfrm>
          <a:prstGeom prst="rect">
            <a:avLst/>
          </a:prstGeom>
        </p:spPr>
      </p:pic>
      <p:sp>
        <p:nvSpPr>
          <p:cNvPr id="6" name="Object 5"/>
          <p:cNvSpPr txBox="1"/>
          <p:nvPr/>
        </p:nvSpPr>
        <p:spPr>
          <a:xfrm>
            <a:off x="869156" y="2928937"/>
            <a:ext cx="10965210" cy="1524000"/>
          </a:xfrm>
          <a:prstGeom prst="rect">
            <a:avLst/>
          </a:prstGeom>
          <a:noFill/>
        </p:spPr>
        <p:txBody>
          <a:bodyPr wrap="square" rtlCol="0" anchor="ctr"/>
          <a:lstStyle/>
          <a:p>
            <a:pPr defTabSz="219456"/>
            <a:r>
              <a:rPr lang="en-US" sz="5448" dirty="0">
                <a:solidFill>
                  <a:srgbClr val="FFFFFF"/>
                </a:solidFill>
                <a:latin typeface="Gotham Black" panose="02000604040000020004" pitchFamily="50" charset="0"/>
                <a:ea typeface="cus_70f59b6281ffb74c25724a37e3f" pitchFamily="34" charset="-122"/>
                <a:cs typeface="cus_70f59b6281ffb74c25724a37e3f" pitchFamily="34" charset="-120"/>
              </a:rPr>
              <a:t>Accelerating Workforce Solutions for Semiconductors</a:t>
            </a:r>
            <a:endParaRPr lang="en-US" sz="432" dirty="0">
              <a:solidFill>
                <a:prstClr val="black"/>
              </a:solidFill>
              <a:latin typeface="Gotham Black" panose="02000604040000020004" pitchFamily="50" charset="0"/>
            </a:endParaRPr>
          </a:p>
        </p:txBody>
      </p:sp>
      <p:sp>
        <p:nvSpPr>
          <p:cNvPr id="7" name="Object 6"/>
          <p:cNvSpPr txBox="1"/>
          <p:nvPr/>
        </p:nvSpPr>
        <p:spPr>
          <a:xfrm>
            <a:off x="869156" y="2107406"/>
            <a:ext cx="5015805" cy="428625"/>
          </a:xfrm>
          <a:prstGeom prst="rect">
            <a:avLst/>
          </a:prstGeom>
          <a:noFill/>
        </p:spPr>
        <p:txBody>
          <a:bodyPr wrap="square" rtlCol="0" anchor="ctr"/>
          <a:lstStyle/>
          <a:p>
            <a:pPr defTabSz="219456"/>
            <a:r>
              <a:rPr lang="en-US" sz="2808" dirty="0">
                <a:solidFill>
                  <a:srgbClr val="FFFFFF"/>
                </a:solidFill>
                <a:latin typeface="Arial" pitchFamily="34" charset="0"/>
                <a:ea typeface="Arial" pitchFamily="34" charset="-122"/>
                <a:cs typeface="Arial" pitchFamily="34" charset="-120"/>
              </a:rPr>
              <a:t>Bridging the Talent Gap </a:t>
            </a:r>
            <a:r>
              <a:rPr lang="en-US" sz="2808" b="1" dirty="0">
                <a:solidFill>
                  <a:srgbClr val="55A51C"/>
                </a:solidFill>
                <a:latin typeface="Arial" pitchFamily="34" charset="0"/>
                <a:ea typeface="Arial" pitchFamily="34" charset="-122"/>
                <a:cs typeface="Arial" pitchFamily="34" charset="-120"/>
              </a:rPr>
              <a:t>2026</a:t>
            </a:r>
            <a:endParaRPr lang="en-US" sz="432" dirty="0">
              <a:solidFill>
                <a:prstClr val="black"/>
              </a:solidFill>
              <a:latin typeface="Arial"/>
            </a:endParaRPr>
          </a:p>
        </p:txBody>
      </p:sp>
      <p:sp>
        <p:nvSpPr>
          <p:cNvPr id="8" name="Object 7"/>
          <p:cNvSpPr txBox="1"/>
          <p:nvPr/>
        </p:nvSpPr>
        <p:spPr>
          <a:xfrm>
            <a:off x="869157" y="5000625"/>
            <a:ext cx="8408491" cy="571500"/>
          </a:xfrm>
          <a:prstGeom prst="rect">
            <a:avLst/>
          </a:prstGeom>
          <a:noFill/>
        </p:spPr>
        <p:txBody>
          <a:bodyPr wrap="square" rtlCol="0" anchor="ctr"/>
          <a:lstStyle/>
          <a:p>
            <a:pPr defTabSz="219456">
              <a:lnSpc>
                <a:spcPts val="2256"/>
              </a:lnSpc>
            </a:pPr>
            <a:r>
              <a:rPr lang="en-US" sz="1872" dirty="0">
                <a:solidFill>
                  <a:srgbClr val="FFFFFF"/>
                </a:solidFill>
                <a:latin typeface="Montserrat" pitchFamily="34" charset="0"/>
                <a:ea typeface="Montserrat" pitchFamily="34" charset="-122"/>
                <a:cs typeface="Montserrat" pitchFamily="34" charset="-120"/>
              </a:rPr>
              <a:t>HBCU CHIPS Conference | Atlanta, Georgia</a:t>
            </a:r>
            <a:endParaRPr lang="en-US" sz="432" dirty="0">
              <a:solidFill>
                <a:prstClr val="black"/>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813" y="11906"/>
            <a:ext cx="121920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76625" y="1059656"/>
            <a:ext cx="5289176" cy="702469"/>
          </a:xfrm>
          <a:prstGeom prst="rect">
            <a:avLst/>
          </a:prstGeom>
        </p:spPr>
      </p:pic>
      <p:sp>
        <p:nvSpPr>
          <p:cNvPr id="6" name="Object 5"/>
          <p:cNvSpPr txBox="1"/>
          <p:nvPr/>
        </p:nvSpPr>
        <p:spPr>
          <a:xfrm>
            <a:off x="1301874" y="2218532"/>
            <a:ext cx="9836348" cy="1047750"/>
          </a:xfrm>
          <a:prstGeom prst="rect">
            <a:avLst/>
          </a:prstGeom>
          <a:noFill/>
        </p:spPr>
        <p:txBody>
          <a:bodyPr wrap="square" rtlCol="0" anchor="ctr"/>
          <a:lstStyle/>
          <a:p>
            <a:pPr algn="ctr" defTabSz="219456"/>
            <a:r>
              <a:rPr lang="en-US" sz="3744" b="1">
                <a:solidFill>
                  <a:srgbClr val="FFFFFF"/>
                </a:solidFill>
                <a:latin typeface="Open Sans" pitchFamily="34" charset="0"/>
                <a:ea typeface="Open Sans" pitchFamily="34" charset="-122"/>
                <a:cs typeface="Open Sans" pitchFamily="34" charset="-120"/>
              </a:rPr>
              <a:t>A National Response to the Workforce Challenge in​ Microelectronics</a:t>
            </a:r>
            <a:endParaRPr lang="en-US" sz="432">
              <a:solidFill>
                <a:prstClr val="black"/>
              </a:solidFill>
              <a:latin typeface="Arial"/>
            </a:endParaRPr>
          </a:p>
        </p:txBody>
      </p:sp>
      <p:sp>
        <p:nvSpPr>
          <p:cNvPr id="7" name="Object 6"/>
          <p:cNvSpPr txBox="1"/>
          <p:nvPr/>
        </p:nvSpPr>
        <p:spPr>
          <a:xfrm>
            <a:off x="1337593" y="3540125"/>
            <a:ext cx="9775329" cy="2571750"/>
          </a:xfrm>
          <a:prstGeom prst="rect">
            <a:avLst/>
          </a:prstGeom>
          <a:noFill/>
        </p:spPr>
        <p:txBody>
          <a:bodyPr wrap="square" rtlCol="0" anchor="ctr"/>
          <a:lstStyle/>
          <a:p>
            <a:pPr defTabSz="219456">
              <a:lnSpc>
                <a:spcPts val="2256"/>
              </a:lnSpc>
            </a:pPr>
            <a:r>
              <a:rPr lang="en-US" sz="1872">
                <a:solidFill>
                  <a:srgbClr val="FFFFFF"/>
                </a:solidFill>
                <a:latin typeface="Open Sans" pitchFamily="34" charset="0"/>
                <a:ea typeface="Open Sans" pitchFamily="34" charset="-122"/>
                <a:cs typeface="Open Sans" pitchFamily="34" charset="-120"/>
              </a:rPr>
              <a:t>America’s economic competitiveness and national security depend on a strong, highly skilled semiconductor workforce. The U.S. will need more than 170,000 additional workers by 2030—making workforce development a national imperative. In response, the CHIPS &amp; Science Act, with leadership from the National Science Foundation (NSF) and the Department of Commerce, has mobilized historic investments to secure the nation’s future.</a:t>
            </a:r>
          </a:p>
          <a:p>
            <a:pPr defTabSz="219456">
              <a:lnSpc>
                <a:spcPts val="2256"/>
              </a:lnSpc>
            </a:pPr>
            <a:r>
              <a:rPr lang="en-US" sz="1872">
                <a:solidFill>
                  <a:srgbClr val="FFFFFF"/>
                </a:solidFill>
                <a:latin typeface="Open Sans" pitchFamily="34" charset="0"/>
                <a:ea typeface="Open Sans" pitchFamily="34" charset="-122"/>
                <a:cs typeface="Open Sans" pitchFamily="34" charset="-120"/>
              </a:rPr>
              <a:t>
Through this investment, the National Network for Microelectronics Education (NNME) was created.</a:t>
            </a:r>
            <a:endParaRPr lang="en-US" sz="432">
              <a:solidFill>
                <a:prstClr val="black"/>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1999" cy="2714625"/>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714625"/>
            <a:ext cx="12192000" cy="4131469"/>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0743" y="3757731"/>
            <a:ext cx="1154906" cy="115490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74344" y="4048125"/>
            <a:ext cx="678656" cy="622102"/>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07906" y="3750469"/>
            <a:ext cx="1154906" cy="1154906"/>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6031" y="4036218"/>
            <a:ext cx="678656" cy="644724"/>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4242" y="3702844"/>
            <a:ext cx="1154906" cy="1154906"/>
          </a:xfrm>
          <a:prstGeom prst="rect">
            <a:avLst/>
          </a:prstGeom>
        </p:spPr>
      </p:pic>
      <p:pic>
        <p:nvPicPr>
          <p:cNvPr id="11" name="Object 10" descr="preencode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53438" y="3929063"/>
            <a:ext cx="678656" cy="678656"/>
          </a:xfrm>
          <a:prstGeom prst="rect">
            <a:avLst/>
          </a:prstGeom>
        </p:spPr>
      </p:pic>
      <p:pic>
        <p:nvPicPr>
          <p:cNvPr id="12" name="Object 11" descr="preencode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33422" y="3690938"/>
            <a:ext cx="1154906" cy="1154906"/>
          </a:xfrm>
          <a:prstGeom prst="rect">
            <a:avLst/>
          </a:prstGeom>
        </p:spPr>
      </p:pic>
      <p:pic>
        <p:nvPicPr>
          <p:cNvPr id="13" name="Object 12" descr="preencode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65594" y="4036219"/>
            <a:ext cx="678656" cy="456979"/>
          </a:xfrm>
          <a:prstGeom prst="rect">
            <a:avLst/>
          </a:prstGeom>
        </p:spPr>
      </p:pic>
      <p:pic>
        <p:nvPicPr>
          <p:cNvPr id="14" name="Object 13" descr="preencoded.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35782" y="4512469"/>
            <a:ext cx="2547937" cy="833437"/>
          </a:xfrm>
          <a:prstGeom prst="rect">
            <a:avLst/>
          </a:prstGeom>
        </p:spPr>
      </p:pic>
      <p:sp>
        <p:nvSpPr>
          <p:cNvPr id="15" name="Object 14"/>
          <p:cNvSpPr txBox="1"/>
          <p:nvPr/>
        </p:nvSpPr>
        <p:spPr>
          <a:xfrm>
            <a:off x="5238750" y="678656"/>
            <a:ext cx="6461968" cy="1488281"/>
          </a:xfrm>
          <a:prstGeom prst="rect">
            <a:avLst/>
          </a:prstGeom>
          <a:noFill/>
        </p:spPr>
        <p:txBody>
          <a:bodyPr wrap="square" rtlCol="0" anchor="ctr"/>
          <a:lstStyle/>
          <a:p>
            <a:pPr defTabSz="219456"/>
            <a:r>
              <a:rPr lang="en-US" sz="1512">
                <a:solidFill>
                  <a:srgbClr val="FFFFFF"/>
                </a:solidFill>
                <a:latin typeface="Open Sans" pitchFamily="34" charset="0"/>
                <a:ea typeface="Open Sans" pitchFamily="34" charset="-122"/>
                <a:cs typeface="Open Sans" pitchFamily="34" charset="-120"/>
              </a:rPr>
              <a:t>The NNME’s </a:t>
            </a:r>
            <a:r>
              <a:rPr lang="en-US" sz="1512" b="1">
                <a:solidFill>
                  <a:srgbClr val="FFFFFF"/>
                </a:solidFill>
                <a:latin typeface="Open Sans" pitchFamily="34" charset="0"/>
                <a:ea typeface="Open Sans" pitchFamily="34" charset="-122"/>
                <a:cs typeface="Open Sans" pitchFamily="34" charset="-120"/>
              </a:rPr>
              <a:t>mission</a:t>
            </a:r>
            <a:r>
              <a:rPr lang="en-US" sz="1512">
                <a:solidFill>
                  <a:srgbClr val="FFFFFF"/>
                </a:solidFill>
                <a:latin typeface="Open Sans" pitchFamily="34" charset="0"/>
                <a:ea typeface="Open Sans" pitchFamily="34" charset="-122"/>
                <a:cs typeface="Open Sans" pitchFamily="34" charset="-120"/>
              </a:rPr>
              <a:t> is clear: equip all Americans with employer-aligned curriculum and hands-on learning that lead to microelectronics careers—advancing U.S. innovation, competitiveness, and prosperity. Our </a:t>
            </a:r>
            <a:r>
              <a:rPr lang="en-US" sz="1512" b="1">
                <a:solidFill>
                  <a:srgbClr val="FFFFFF"/>
                </a:solidFill>
                <a:latin typeface="Open Sans" pitchFamily="34" charset="0"/>
                <a:ea typeface="Open Sans" pitchFamily="34" charset="-122"/>
                <a:cs typeface="Open Sans" pitchFamily="34" charset="-120"/>
              </a:rPr>
              <a:t>vision</a:t>
            </a:r>
            <a:r>
              <a:rPr lang="en-US" sz="1512">
                <a:solidFill>
                  <a:srgbClr val="FFFFFF"/>
                </a:solidFill>
                <a:latin typeface="Open Sans" pitchFamily="34" charset="0"/>
                <a:ea typeface="Open Sans" pitchFamily="34" charset="-122"/>
                <a:cs typeface="Open Sans" pitchFamily="34" charset="-120"/>
              </a:rPr>
              <a:t> is a unified, adaptable national talent ecosystem where education, industry, and opportunity move in lockstep to meet the evolving needs of the semiconductor sector.</a:t>
            </a:r>
            <a:endParaRPr lang="en-US" sz="432">
              <a:solidFill>
                <a:prstClr val="black"/>
              </a:solidFill>
              <a:latin typeface="Arial"/>
            </a:endParaRPr>
          </a:p>
        </p:txBody>
      </p:sp>
      <p:sp>
        <p:nvSpPr>
          <p:cNvPr id="16" name="Object 15"/>
          <p:cNvSpPr txBox="1"/>
          <p:nvPr/>
        </p:nvSpPr>
        <p:spPr>
          <a:xfrm>
            <a:off x="3693914" y="5080992"/>
            <a:ext cx="1891605" cy="464344"/>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Unifies fragmented</a:t>
            </a:r>
          </a:p>
          <a:p>
            <a:pPr algn="ctr" defTabSz="219456"/>
            <a:r>
              <a:rPr lang="en-US" sz="1416">
                <a:solidFill>
                  <a:srgbClr val="FFFFFF"/>
                </a:solidFill>
                <a:latin typeface="Open Sans" pitchFamily="34" charset="0"/>
                <a:ea typeface="Open Sans" pitchFamily="34" charset="-122"/>
                <a:cs typeface="Open Sans" pitchFamily="34" charset="-120"/>
              </a:rPr>
              <a:t>training &amp; curricula</a:t>
            </a:r>
            <a:endParaRPr lang="en-US" sz="432">
              <a:solidFill>
                <a:prstClr val="black"/>
              </a:solidFill>
              <a:latin typeface="Arial"/>
            </a:endParaRPr>
          </a:p>
        </p:txBody>
      </p:sp>
      <p:sp>
        <p:nvSpPr>
          <p:cNvPr id="17" name="Object 16"/>
          <p:cNvSpPr txBox="1"/>
          <p:nvPr/>
        </p:nvSpPr>
        <p:spPr>
          <a:xfrm>
            <a:off x="690562" y="738187"/>
            <a:ext cx="3673376" cy="1369219"/>
          </a:xfrm>
          <a:prstGeom prst="rect">
            <a:avLst/>
          </a:prstGeom>
          <a:noFill/>
        </p:spPr>
        <p:txBody>
          <a:bodyPr wrap="square" rtlCol="0" anchor="ctr"/>
          <a:lstStyle/>
          <a:p>
            <a:pPr defTabSz="219456"/>
            <a:r>
              <a:rPr lang="en-US" sz="2256" b="1">
                <a:solidFill>
                  <a:srgbClr val="FFFFFF"/>
                </a:solidFill>
                <a:latin typeface="Open Sans" pitchFamily="34" charset="0"/>
                <a:ea typeface="Open Sans" pitchFamily="34" charset="-122"/>
                <a:cs typeface="Open Sans" pitchFamily="34" charset="-120"/>
              </a:rPr>
              <a:t>America’s Gold Standard for Employer-Aligned Microelectronics Curriculum and Training</a:t>
            </a:r>
            <a:endParaRPr lang="en-US" sz="432">
              <a:solidFill>
                <a:prstClr val="black"/>
              </a:solidFill>
              <a:latin typeface="Arial"/>
            </a:endParaRPr>
          </a:p>
        </p:txBody>
      </p:sp>
      <p:sp>
        <p:nvSpPr>
          <p:cNvPr id="18" name="Object 17"/>
          <p:cNvSpPr txBox="1"/>
          <p:nvPr/>
        </p:nvSpPr>
        <p:spPr>
          <a:xfrm>
            <a:off x="5762625" y="5066109"/>
            <a:ext cx="1891605" cy="702469"/>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Creates a national</a:t>
            </a:r>
          </a:p>
          <a:p>
            <a:pPr algn="ctr" defTabSz="219456"/>
            <a:r>
              <a:rPr lang="en-US" sz="1416">
                <a:solidFill>
                  <a:srgbClr val="FFFFFF"/>
                </a:solidFill>
                <a:latin typeface="Open Sans" pitchFamily="34" charset="0"/>
                <a:ea typeface="Open Sans" pitchFamily="34" charset="-122"/>
                <a:cs typeface="Open Sans" pitchFamily="34" charset="-120"/>
              </a:rPr>
              <a:t>standard for</a:t>
            </a:r>
          </a:p>
          <a:p>
            <a:pPr algn="ctr" defTabSz="219456"/>
            <a:r>
              <a:rPr lang="en-US" sz="1416">
                <a:solidFill>
                  <a:srgbClr val="FFFFFF"/>
                </a:solidFill>
                <a:latin typeface="Open Sans" pitchFamily="34" charset="0"/>
                <a:ea typeface="Open Sans" pitchFamily="34" charset="-122"/>
                <a:cs typeface="Open Sans" pitchFamily="34" charset="-120"/>
              </a:rPr>
              <a:t>excellence</a:t>
            </a:r>
            <a:endParaRPr lang="en-US" sz="432">
              <a:solidFill>
                <a:prstClr val="black"/>
              </a:solidFill>
              <a:latin typeface="Arial"/>
            </a:endParaRPr>
          </a:p>
        </p:txBody>
      </p:sp>
      <p:sp>
        <p:nvSpPr>
          <p:cNvPr id="19" name="Object 18"/>
          <p:cNvSpPr txBox="1"/>
          <p:nvPr/>
        </p:nvSpPr>
        <p:spPr>
          <a:xfrm>
            <a:off x="7881938" y="5060156"/>
            <a:ext cx="1891605" cy="690563"/>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Expands access</a:t>
            </a:r>
          </a:p>
          <a:p>
            <a:pPr algn="ctr" defTabSz="219456"/>
            <a:r>
              <a:rPr lang="en-US" sz="1416">
                <a:solidFill>
                  <a:srgbClr val="FFFFFF"/>
                </a:solidFill>
                <a:latin typeface="Open Sans" pitchFamily="34" charset="0"/>
                <a:ea typeface="Open Sans" pitchFamily="34" charset="-122"/>
                <a:cs typeface="Open Sans" pitchFamily="34" charset="-120"/>
              </a:rPr>
              <a:t>for students and</a:t>
            </a:r>
          </a:p>
          <a:p>
            <a:pPr algn="ctr" defTabSz="219456"/>
            <a:r>
              <a:rPr lang="en-US" sz="1416">
                <a:solidFill>
                  <a:srgbClr val="FFFFFF"/>
                </a:solidFill>
                <a:latin typeface="Open Sans" pitchFamily="34" charset="0"/>
                <a:ea typeface="Open Sans" pitchFamily="34" charset="-122"/>
                <a:cs typeface="Open Sans" pitchFamily="34" charset="-120"/>
              </a:rPr>
              <a:t>workers</a:t>
            </a:r>
            <a:endParaRPr lang="en-US" sz="432">
              <a:solidFill>
                <a:prstClr val="black"/>
              </a:solidFill>
              <a:latin typeface="Arial"/>
            </a:endParaRPr>
          </a:p>
        </p:txBody>
      </p:sp>
      <p:sp>
        <p:nvSpPr>
          <p:cNvPr id="20" name="Object 19"/>
          <p:cNvSpPr txBox="1"/>
          <p:nvPr/>
        </p:nvSpPr>
        <p:spPr>
          <a:xfrm>
            <a:off x="9882188" y="5060156"/>
            <a:ext cx="1891605" cy="690563"/>
          </a:xfrm>
          <a:prstGeom prst="rect">
            <a:avLst/>
          </a:prstGeom>
          <a:noFill/>
        </p:spPr>
        <p:txBody>
          <a:bodyPr wrap="square" rtlCol="0" anchor="ctr"/>
          <a:lstStyle/>
          <a:p>
            <a:pPr algn="ctr" defTabSz="219456"/>
            <a:r>
              <a:rPr lang="en-US" sz="1416">
                <a:solidFill>
                  <a:srgbClr val="FFFFFF"/>
                </a:solidFill>
                <a:latin typeface="Open Sans" pitchFamily="34" charset="0"/>
                <a:ea typeface="Open Sans" pitchFamily="34" charset="-122"/>
                <a:cs typeface="Open Sans" pitchFamily="34" charset="-120"/>
              </a:rPr>
              <a:t>Ensures a skilled</a:t>
            </a:r>
          </a:p>
          <a:p>
            <a:pPr algn="ctr" defTabSz="219456"/>
            <a:r>
              <a:rPr lang="en-US" sz="1416">
                <a:solidFill>
                  <a:srgbClr val="FFFFFF"/>
                </a:solidFill>
                <a:latin typeface="Open Sans" pitchFamily="34" charset="0"/>
                <a:ea typeface="Open Sans" pitchFamily="34" charset="-122"/>
                <a:cs typeface="Open Sans" pitchFamily="34" charset="-120"/>
              </a:rPr>
              <a:t>talent pipeline</a:t>
            </a:r>
          </a:p>
          <a:p>
            <a:pPr algn="ctr" defTabSz="219456"/>
            <a:r>
              <a:rPr lang="en-US" sz="1416">
                <a:solidFill>
                  <a:srgbClr val="FFFFFF"/>
                </a:solidFill>
                <a:latin typeface="Open Sans" pitchFamily="34" charset="0"/>
                <a:ea typeface="Open Sans" pitchFamily="34" charset="-122"/>
                <a:cs typeface="Open Sans" pitchFamily="34" charset="-120"/>
              </a:rPr>
              <a:t>for industry</a:t>
            </a:r>
            <a:endParaRPr lang="en-US" sz="432">
              <a:solidFill>
                <a:prstClr val="black"/>
              </a:solidFill>
              <a:latin typeface="Arial"/>
            </a:endParaRPr>
          </a:p>
        </p:txBody>
      </p:sp>
      <p:sp>
        <p:nvSpPr>
          <p:cNvPr id="21" name="Object 20"/>
          <p:cNvSpPr txBox="1"/>
          <p:nvPr/>
        </p:nvSpPr>
        <p:spPr>
          <a:xfrm>
            <a:off x="535781" y="4060031"/>
            <a:ext cx="2611636" cy="285750"/>
          </a:xfrm>
          <a:prstGeom prst="rect">
            <a:avLst/>
          </a:prstGeom>
          <a:noFill/>
        </p:spPr>
        <p:txBody>
          <a:bodyPr wrap="square" rtlCol="0" anchor="ctr"/>
          <a:lstStyle/>
          <a:p>
            <a:pPr algn="ctr" defTabSz="219456">
              <a:lnSpc>
                <a:spcPts val="2256"/>
              </a:lnSpc>
            </a:pPr>
            <a:r>
              <a:rPr lang="en-US" sz="1872">
                <a:solidFill>
                  <a:srgbClr val="FFFFFF"/>
                </a:solidFill>
                <a:latin typeface="Open Sans" pitchFamily="34" charset="0"/>
                <a:ea typeface="Open Sans" pitchFamily="34" charset="-122"/>
                <a:cs typeface="Open Sans" pitchFamily="34" charset="-120"/>
              </a:rPr>
              <a:t>Significance of the </a:t>
            </a:r>
            <a:endParaRPr lang="en-US" sz="432">
              <a:solidFill>
                <a:prstClr val="black"/>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6532" y="1928812"/>
            <a:ext cx="5024437" cy="3738563"/>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7563" y="559594"/>
            <a:ext cx="4395107" cy="571500"/>
          </a:xfrm>
          <a:prstGeom prst="rect">
            <a:avLst/>
          </a:prstGeom>
        </p:spPr>
      </p:pic>
      <p:sp>
        <p:nvSpPr>
          <p:cNvPr id="6" name="Object 5"/>
          <p:cNvSpPr txBox="1"/>
          <p:nvPr/>
        </p:nvSpPr>
        <p:spPr>
          <a:xfrm>
            <a:off x="666750" y="738187"/>
            <a:ext cx="6069409" cy="785813"/>
          </a:xfrm>
          <a:prstGeom prst="rect">
            <a:avLst/>
          </a:prstGeom>
          <a:noFill/>
        </p:spPr>
        <p:txBody>
          <a:bodyPr wrap="square" rtlCol="0" anchor="ctr"/>
          <a:lstStyle/>
          <a:p>
            <a:pPr defTabSz="219456">
              <a:lnSpc>
                <a:spcPts val="3096"/>
              </a:lnSpc>
            </a:pPr>
            <a:r>
              <a:rPr lang="en-US" sz="3096" b="1">
                <a:solidFill>
                  <a:srgbClr val="000000"/>
                </a:solidFill>
                <a:latin typeface="Open Sans" pitchFamily="34" charset="0"/>
                <a:ea typeface="Open Sans" pitchFamily="34" charset="-122"/>
                <a:cs typeface="Open Sans" pitchFamily="34" charset="-120"/>
              </a:rPr>
              <a:t>Connecting National Strategy to Regional Action</a:t>
            </a:r>
            <a:endParaRPr lang="en-US" sz="432">
              <a:solidFill>
                <a:prstClr val="black"/>
              </a:solidFill>
              <a:latin typeface="Arial"/>
            </a:endParaRPr>
          </a:p>
        </p:txBody>
      </p:sp>
      <p:sp>
        <p:nvSpPr>
          <p:cNvPr id="7" name="Object 6"/>
          <p:cNvSpPr txBox="1"/>
          <p:nvPr/>
        </p:nvSpPr>
        <p:spPr>
          <a:xfrm>
            <a:off x="666750" y="2166937"/>
            <a:ext cx="4954786" cy="3893344"/>
          </a:xfrm>
          <a:prstGeom prst="rect">
            <a:avLst/>
          </a:prstGeom>
          <a:noFill/>
        </p:spPr>
        <p:txBody>
          <a:bodyPr wrap="square" rtlCol="0" anchor="ctr"/>
          <a:lstStyle/>
          <a:p>
            <a:pPr defTabSz="219456"/>
            <a:r>
              <a:rPr lang="en-US" sz="1224">
                <a:solidFill>
                  <a:srgbClr val="333333"/>
                </a:solidFill>
                <a:latin typeface="Open Sans" pitchFamily="34" charset="0"/>
                <a:ea typeface="Open Sans" pitchFamily="34" charset="-122"/>
                <a:cs typeface="Open Sans" pitchFamily="34" charset="-120"/>
              </a:rPr>
              <a:t>The U.S. faces a projected need for 170,000 additional semiconductor workers by 2030, but scaling the talent pipeline is constrained by systemic challenges. These include misalignment between education and industry needs, inequitable access to resources, chronic underinvestment in education and training activities and facilities, outdated workforce development capabilities, fragmented training ecosystems, and limited awareness of semiconductor career opportunities.</a:t>
            </a:r>
          </a:p>
          <a:p>
            <a:pPr defTabSz="219456"/>
            <a:r>
              <a:rPr lang="en-US" sz="1224">
                <a:solidFill>
                  <a:srgbClr val="333333"/>
                </a:solidFill>
                <a:latin typeface="Open Sans" pitchFamily="34" charset="0"/>
                <a:ea typeface="Open Sans" pitchFamily="34" charset="-122"/>
                <a:cs typeface="Open Sans" pitchFamily="34" charset="-120"/>
              </a:rPr>
              <a:t>
</a:t>
            </a:r>
            <a:r>
              <a:rPr lang="en-US" sz="1224" b="1">
                <a:solidFill>
                  <a:srgbClr val="333333"/>
                </a:solidFill>
                <a:latin typeface="Open Sans" pitchFamily="34" charset="0"/>
                <a:ea typeface="Open Sans" pitchFamily="34" charset="-122"/>
                <a:cs typeface="Open Sans" pitchFamily="34" charset="-120"/>
              </a:rPr>
              <a:t>Regional Nodes change this.</a:t>
            </a:r>
          </a:p>
          <a:p>
            <a:pPr defTabSz="219456"/>
            <a:r>
              <a:rPr lang="en-US" sz="1224" b="1">
                <a:solidFill>
                  <a:srgbClr val="333333"/>
                </a:solidFill>
                <a:latin typeface="Open Sans" pitchFamily="34" charset="0"/>
                <a:ea typeface="Open Sans" pitchFamily="34" charset="-122"/>
                <a:cs typeface="Open Sans" pitchFamily="34" charset="-120"/>
              </a:rPr>
              <a:t>
</a:t>
            </a:r>
            <a:r>
              <a:rPr lang="en-US" sz="1224">
                <a:solidFill>
                  <a:srgbClr val="333333"/>
                </a:solidFill>
                <a:latin typeface="Open Sans" pitchFamily="34" charset="0"/>
                <a:ea typeface="Open Sans" pitchFamily="34" charset="-122"/>
                <a:cs typeface="Open Sans" pitchFamily="34" charset="-120"/>
              </a:rPr>
              <a:t>Regional Nodes will serve as coordinating hubs that align regional stakeholders to develop and deliver industry-aligned education and training, expand equitable access, and strengthen pathways into high-demand semiconductor careers. Nodes will modernize and upgrade education and training activities and facilities, integrate emerging technologies, connect education providers with employers, scale work-based learning, build regional and community awareness, and align federal, state, and industry initiatives as part of a nationally coordinated strategy led by the NNME Hub.</a:t>
            </a:r>
            <a:endParaRPr lang="en-US" sz="432">
              <a:solidFill>
                <a:prstClr val="black"/>
              </a:solidFill>
              <a:latin typeface="Arial"/>
            </a:endParaRPr>
          </a:p>
        </p:txBody>
      </p:sp>
      <p:sp>
        <p:nvSpPr>
          <p:cNvPr id="8" name="Object 7"/>
          <p:cNvSpPr txBox="1"/>
          <p:nvPr/>
        </p:nvSpPr>
        <p:spPr>
          <a:xfrm>
            <a:off x="6822281" y="5762625"/>
            <a:ext cx="4564261" cy="345281"/>
          </a:xfrm>
          <a:prstGeom prst="rect">
            <a:avLst/>
          </a:prstGeom>
          <a:noFill/>
        </p:spPr>
        <p:txBody>
          <a:bodyPr wrap="square" rtlCol="0" anchor="ctr"/>
          <a:lstStyle/>
          <a:p>
            <a:pPr algn="ctr" defTabSz="219456">
              <a:lnSpc>
                <a:spcPts val="1368"/>
              </a:lnSpc>
            </a:pPr>
            <a:r>
              <a:rPr lang="en-US" sz="1128" i="1">
                <a:solidFill>
                  <a:srgbClr val="333333"/>
                </a:solidFill>
                <a:latin typeface="Open Sans" pitchFamily="34" charset="0"/>
                <a:ea typeface="Open Sans" pitchFamily="34" charset="-122"/>
                <a:cs typeface="Open Sans" pitchFamily="34" charset="-120"/>
              </a:rPr>
              <a:t>Performers may include industry, colleges and universities, workforce development organizations, K-12 Schools, EDO's, etc.</a:t>
            </a:r>
            <a:endParaRPr lang="en-US" sz="432">
              <a:solidFill>
                <a:prstClr val="black"/>
              </a:solidFill>
              <a:latin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094" y="714375"/>
            <a:ext cx="4774406" cy="619125"/>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9812" y="1559719"/>
            <a:ext cx="5657225" cy="4512469"/>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72563" y="500063"/>
            <a:ext cx="285750" cy="277859"/>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094" y="1845469"/>
            <a:ext cx="4774406" cy="1119187"/>
          </a:xfrm>
          <a:prstGeom prst="rect">
            <a:avLst/>
          </a:prstGeom>
        </p:spPr>
      </p:pic>
      <p:sp>
        <p:nvSpPr>
          <p:cNvPr id="8" name="Object 7"/>
          <p:cNvSpPr txBox="1"/>
          <p:nvPr/>
        </p:nvSpPr>
        <p:spPr>
          <a:xfrm>
            <a:off x="738188" y="3321844"/>
            <a:ext cx="4915123" cy="2571750"/>
          </a:xfrm>
          <a:prstGeom prst="rect">
            <a:avLst/>
          </a:prstGeom>
          <a:noFill/>
        </p:spPr>
        <p:txBody>
          <a:bodyPr wrap="square" rtlCol="0" anchor="ctr"/>
          <a:lstStyle/>
          <a:p>
            <a:pPr defTabSz="219456"/>
            <a:r>
              <a:rPr lang="en-US" sz="1416">
                <a:solidFill>
                  <a:srgbClr val="000000"/>
                </a:solidFill>
                <a:latin typeface="Open Sans" pitchFamily="34" charset="0"/>
                <a:ea typeface="Open Sans" pitchFamily="34" charset="-122"/>
                <a:cs typeface="Open Sans" pitchFamily="34" charset="-120"/>
              </a:rPr>
              <a:t>SemiSphere™ will transform semiconductor training with fresh, industry-aligned content designed to keep pace with rapid technological change. The platform will empower educators with modern modules and clear pathways that reflect real workforce needs.</a:t>
            </a:r>
          </a:p>
          <a:p>
            <a:pPr defTabSz="219456"/>
            <a:r>
              <a:rPr lang="en-US" sz="1416">
                <a:solidFill>
                  <a:srgbClr val="000000"/>
                </a:solidFill>
                <a:latin typeface="Open Sans" pitchFamily="34" charset="0"/>
                <a:ea typeface="Open Sans" pitchFamily="34" charset="-122"/>
                <a:cs typeface="Open Sans" pitchFamily="34" charset="-120"/>
              </a:rPr>
              <a:t>
SemiSphere™ will serve as the national first-stop portal where K–12 teachers, community colleges, and universities can access high-quality resources, exchange proven approaches to curriculum design, instruction, and assessment, and connect directly with the broader microelectronics ecosystem.</a:t>
            </a:r>
            <a:endParaRPr lang="en-US" sz="432">
              <a:solidFill>
                <a:prstClr val="black"/>
              </a:solidFill>
              <a:latin typeface="Arial"/>
            </a:endParaRPr>
          </a:p>
        </p:txBody>
      </p:sp>
      <p:sp>
        <p:nvSpPr>
          <p:cNvPr id="9" name="Object 8"/>
          <p:cNvSpPr txBox="1"/>
          <p:nvPr/>
        </p:nvSpPr>
        <p:spPr>
          <a:xfrm>
            <a:off x="8882062" y="488156"/>
            <a:ext cx="2729394" cy="285750"/>
          </a:xfrm>
          <a:prstGeom prst="rect">
            <a:avLst/>
          </a:prstGeom>
          <a:noFill/>
        </p:spPr>
        <p:txBody>
          <a:bodyPr wrap="square" rtlCol="0" anchor="ctr"/>
          <a:lstStyle/>
          <a:p>
            <a:pPr algn="r" defTabSz="219456">
              <a:lnSpc>
                <a:spcPts val="2256"/>
              </a:lnSpc>
            </a:pPr>
            <a:r>
              <a:rPr lang="en-US" sz="1872" b="1" i="1">
                <a:solidFill>
                  <a:srgbClr val="333333"/>
                </a:solidFill>
                <a:latin typeface="Open Sans" pitchFamily="34" charset="0"/>
                <a:ea typeface="Open Sans" pitchFamily="34" charset="-122"/>
                <a:cs typeface="Open Sans" pitchFamily="34" charset="-120"/>
              </a:rPr>
              <a:t>Status: In Progress</a:t>
            </a:r>
            <a:endParaRPr lang="en-US" sz="432">
              <a:solidFill>
                <a:prstClr val="black"/>
              </a:solidFill>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9812" y="1559719"/>
            <a:ext cx="5657225" cy="4512469"/>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27344" y="488156"/>
            <a:ext cx="225028" cy="285750"/>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094" y="892969"/>
            <a:ext cx="4487740" cy="58340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250" y="2035969"/>
            <a:ext cx="4583906" cy="1071563"/>
          </a:xfrm>
          <a:prstGeom prst="rect">
            <a:avLst/>
          </a:prstGeom>
        </p:spPr>
      </p:pic>
      <p:sp>
        <p:nvSpPr>
          <p:cNvPr id="8" name="Object 7"/>
          <p:cNvSpPr txBox="1"/>
          <p:nvPr/>
        </p:nvSpPr>
        <p:spPr>
          <a:xfrm>
            <a:off x="738188" y="3321844"/>
            <a:ext cx="4915123" cy="2357437"/>
          </a:xfrm>
          <a:prstGeom prst="rect">
            <a:avLst/>
          </a:prstGeom>
          <a:noFill/>
        </p:spPr>
        <p:txBody>
          <a:bodyPr wrap="square" lIns="91440" tIns="45720" rIns="91440" bIns="45720" rtlCol="0" anchor="ctr"/>
          <a:lstStyle/>
          <a:p>
            <a:pPr defTabSz="219456"/>
            <a:r>
              <a:rPr lang="en-US" sz="1400" err="1">
                <a:solidFill>
                  <a:srgbClr val="000000"/>
                </a:solidFill>
                <a:latin typeface="Open Sans"/>
                <a:ea typeface="Open Sans"/>
                <a:cs typeface="Open Sans"/>
              </a:rPr>
              <a:t>ChipPath</a:t>
            </a:r>
            <a:r>
              <a:rPr lang="en-US" sz="1400">
                <a:solidFill>
                  <a:srgbClr val="000000"/>
                </a:solidFill>
                <a:latin typeface="Open Sans"/>
                <a:ea typeface="Open Sans"/>
                <a:cs typeface="Open Sans"/>
              </a:rPr>
              <a:t>™ is the NNME’s new AI-enabled career platform and the central gateway into U.S. semiconductor careers. With over 130,000 live job openings sourced directly from SEMI member companies' career sites, it offers one of the most comprehensive views of opportunities across the microelectronics supply chain. </a:t>
            </a:r>
          </a:p>
          <a:p>
            <a:pPr defTabSz="219456"/>
            <a:r>
              <a:rPr lang="en-US" sz="1400">
                <a:solidFill>
                  <a:srgbClr val="000000"/>
                </a:solidFill>
                <a:latin typeface="Open Sans"/>
                <a:ea typeface="Open Sans"/>
                <a:cs typeface="Open Sans"/>
              </a:rPr>
              <a:t>
</a:t>
            </a:r>
            <a:r>
              <a:rPr lang="en-US" sz="1400" err="1">
                <a:solidFill>
                  <a:srgbClr val="000000"/>
                </a:solidFill>
                <a:latin typeface="Open Sans"/>
                <a:ea typeface="Open Sans"/>
                <a:cs typeface="Open Sans"/>
              </a:rPr>
              <a:t>ChipPath</a:t>
            </a:r>
            <a:r>
              <a:rPr lang="en-US" sz="1400">
                <a:solidFill>
                  <a:srgbClr val="000000"/>
                </a:solidFill>
                <a:latin typeface="Open Sans"/>
                <a:ea typeface="Open Sans"/>
                <a:cs typeface="Open Sans"/>
              </a:rPr>
              <a:t>™ offers AI-driven tools for career exploration, resume building, and training pathways—connecting talent to real opportunities and supporting entry into high-demand semiconductor roles.</a:t>
            </a:r>
            <a:endParaRPr lang="en-US" sz="1400">
              <a:solidFill>
                <a:prstClr val="black"/>
              </a:solidFill>
              <a:latin typeface="Open Sans"/>
              <a:ea typeface="Open Sans"/>
              <a:cs typeface="Open Sans"/>
            </a:endParaRPr>
          </a:p>
        </p:txBody>
      </p:sp>
      <p:sp>
        <p:nvSpPr>
          <p:cNvPr id="9" name="Object 8"/>
          <p:cNvSpPr txBox="1"/>
          <p:nvPr/>
        </p:nvSpPr>
        <p:spPr>
          <a:xfrm>
            <a:off x="8882062" y="488156"/>
            <a:ext cx="2729394" cy="285750"/>
          </a:xfrm>
          <a:prstGeom prst="rect">
            <a:avLst/>
          </a:prstGeom>
          <a:noFill/>
        </p:spPr>
        <p:txBody>
          <a:bodyPr wrap="square" rtlCol="0" anchor="ctr"/>
          <a:lstStyle/>
          <a:p>
            <a:pPr algn="r" defTabSz="219456">
              <a:lnSpc>
                <a:spcPts val="2256"/>
              </a:lnSpc>
            </a:pPr>
            <a:r>
              <a:rPr lang="en-US" sz="1872" b="1" i="1">
                <a:solidFill>
                  <a:srgbClr val="333333"/>
                </a:solidFill>
                <a:latin typeface="Open Sans" pitchFamily="34" charset="0"/>
                <a:ea typeface="Open Sans" pitchFamily="34" charset="-122"/>
                <a:cs typeface="Open Sans" pitchFamily="34" charset="-120"/>
              </a:rPr>
              <a:t>Status: Launched</a:t>
            </a:r>
            <a:endParaRPr lang="en-US" sz="432">
              <a:solidFill>
                <a:prstClr val="black"/>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75"/>
          <p:cNvSpPr/>
          <p:nvPr/>
        </p:nvSpPr>
        <p:spPr>
          <a:xfrm>
            <a:off x="8843555" y="0"/>
            <a:ext cx="3348400" cy="6858000"/>
          </a:xfrm>
          <a:prstGeom prst="roundRect">
            <a:avLst>
              <a:gd name="adj" fmla="val 0"/>
            </a:avLst>
          </a:prstGeom>
          <a:gradFill>
            <a:gsLst>
              <a:gs pos="0">
                <a:srgbClr val="005ABB"/>
              </a:gs>
              <a:gs pos="100000">
                <a:srgbClr val="673BB8"/>
              </a:gs>
            </a:gsLst>
            <a:lin ang="3000122" scaled="0"/>
          </a:gradFill>
          <a:ln>
            <a:noFill/>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grpSp>
        <p:nvGrpSpPr>
          <p:cNvPr id="586" name="Google Shape;586;p75"/>
          <p:cNvGrpSpPr/>
          <p:nvPr/>
        </p:nvGrpSpPr>
        <p:grpSpPr>
          <a:xfrm>
            <a:off x="8178056" y="4353905"/>
            <a:ext cx="3303601" cy="634967"/>
            <a:chOff x="8439312" y="4152117"/>
            <a:chExt cx="3303601" cy="634967"/>
          </a:xfrm>
        </p:grpSpPr>
        <p:sp>
          <p:nvSpPr>
            <p:cNvPr id="587" name="Google Shape;587;p75"/>
            <p:cNvSpPr txBox="1"/>
            <p:nvPr/>
          </p:nvSpPr>
          <p:spPr>
            <a:xfrm>
              <a:off x="8439313" y="4417793"/>
              <a:ext cx="3303600" cy="36929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 sz="1200" b="0" i="0" u="none" strike="noStrike" kern="1200" cap="none" spc="0" normalizeH="0" baseline="0" noProof="0">
                  <a:ln>
                    <a:noFill/>
                  </a:ln>
                  <a:solidFill>
                    <a:srgbClr val="595959"/>
                  </a:solidFill>
                  <a:effectLst/>
                  <a:uLnTx/>
                  <a:uFillTx/>
                  <a:latin typeface="Mulish"/>
                  <a:ea typeface="Mulish"/>
                  <a:cs typeface="Mulish"/>
                  <a:sym typeface="Mulish"/>
                </a:rPr>
                <a:t>Body Text</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88" name="Google Shape;588;p75"/>
            <p:cNvSpPr txBox="1"/>
            <p:nvPr/>
          </p:nvSpPr>
          <p:spPr>
            <a:xfrm>
              <a:off x="8439312" y="4152117"/>
              <a:ext cx="1715100" cy="27695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200" b="1" i="0" u="none" strike="noStrike" kern="1200" cap="none" spc="0" normalizeH="0" baseline="0" noProof="0">
                  <a:ln>
                    <a:noFill/>
                  </a:ln>
                  <a:solidFill>
                    <a:srgbClr val="262626"/>
                  </a:solidFill>
                  <a:effectLst/>
                  <a:uLnTx/>
                  <a:uFillTx/>
                  <a:latin typeface="Manrope SemiBold"/>
                  <a:ea typeface="Manrope SemiBold"/>
                  <a:cs typeface="Manrope SemiBold"/>
                  <a:sym typeface="Manrope SemiBold"/>
                </a:rPr>
                <a:t>Subtitle</a:t>
              </a:r>
              <a:endParaRPr kumimoji="0" sz="1467"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589" name="Google Shape;589;p75"/>
          <p:cNvSpPr/>
          <p:nvPr/>
        </p:nvSpPr>
        <p:spPr>
          <a:xfrm rot="-1800025">
            <a:off x="5645492" y="6130075"/>
            <a:ext cx="6385520" cy="1843869"/>
          </a:xfrm>
          <a:prstGeom prst="roundRect">
            <a:avLst>
              <a:gd name="adj" fmla="val 50000"/>
            </a:avLst>
          </a:prstGeom>
          <a:noFill/>
          <a:ln w="127000" cap="flat" cmpd="sng">
            <a:solidFill>
              <a:schemeClr val="lt1">
                <a:alpha val="20000"/>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0" name="Google Shape;590;p75"/>
          <p:cNvSpPr txBox="1"/>
          <p:nvPr/>
        </p:nvSpPr>
        <p:spPr>
          <a:xfrm>
            <a:off x="571004" y="406534"/>
            <a:ext cx="6312400" cy="523180"/>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800" b="1" i="0" u="none" strike="noStrike" kern="1200" cap="none" spc="0" normalizeH="0" baseline="0" noProof="0">
                <a:ln>
                  <a:noFill/>
                </a:ln>
                <a:solidFill>
                  <a:srgbClr val="262626"/>
                </a:solidFill>
                <a:effectLst/>
                <a:uLnTx/>
                <a:uFillTx/>
                <a:latin typeface="Manrope"/>
                <a:ea typeface="Manrope"/>
                <a:cs typeface="Manrope"/>
                <a:sym typeface="Manrope"/>
              </a:rPr>
              <a:t>Coming in 2026: </a:t>
            </a:r>
            <a:r>
              <a:rPr kumimoji="0" lang="en" sz="2800" b="1" i="1" u="none" strike="noStrike" kern="1200" cap="none" spc="0" normalizeH="0" baseline="0" noProof="0">
                <a:ln>
                  <a:noFill/>
                </a:ln>
                <a:solidFill>
                  <a:srgbClr val="262626"/>
                </a:solidFill>
                <a:effectLst/>
                <a:uLnTx/>
                <a:uFillTx/>
                <a:latin typeface="Manrope"/>
                <a:ea typeface="Manrope"/>
                <a:cs typeface="Manrope"/>
                <a:sym typeface="Manrope"/>
              </a:rPr>
              <a:t>Employer Portal</a:t>
            </a:r>
            <a:endParaRPr kumimoji="0" sz="2800" b="1" i="1" u="none" strike="noStrike" kern="1200" cap="none" spc="0" normalizeH="0" baseline="0" noProof="0">
              <a:ln>
                <a:noFill/>
              </a:ln>
              <a:solidFill>
                <a:srgbClr val="262626"/>
              </a:solidFill>
              <a:effectLst/>
              <a:uLnTx/>
              <a:uFillTx/>
              <a:latin typeface="Manrope"/>
              <a:ea typeface="Manrope"/>
              <a:cs typeface="Manrope"/>
              <a:sym typeface="Manrope"/>
            </a:endParaRPr>
          </a:p>
        </p:txBody>
      </p:sp>
      <p:sp>
        <p:nvSpPr>
          <p:cNvPr id="591" name="Google Shape;591;p75"/>
          <p:cNvSpPr/>
          <p:nvPr/>
        </p:nvSpPr>
        <p:spPr>
          <a:xfrm rot="-1799964">
            <a:off x="9907371" y="-108359"/>
            <a:ext cx="4556883" cy="1843869"/>
          </a:xfrm>
          <a:prstGeom prst="roundRect">
            <a:avLst>
              <a:gd name="adj" fmla="val 50000"/>
            </a:avLst>
          </a:prstGeom>
          <a:noFill/>
          <a:ln w="127000" cap="flat" cmpd="sng">
            <a:solidFill>
              <a:schemeClr val="lt1">
                <a:alpha val="20000"/>
              </a:scheme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2" name="Google Shape;592;p75"/>
          <p:cNvSpPr/>
          <p:nvPr/>
        </p:nvSpPr>
        <p:spPr>
          <a:xfrm rot="-1799964">
            <a:off x="3817568" y="-1737807"/>
            <a:ext cx="4556883" cy="1843869"/>
          </a:xfrm>
          <a:prstGeom prst="roundRect">
            <a:avLst>
              <a:gd name="adj" fmla="val 50000"/>
            </a:avLst>
          </a:prstGeom>
          <a:noFill/>
          <a:ln w="127000" cap="flat" cmpd="sng">
            <a:solidFill>
              <a:srgbClr val="D8D8D8">
                <a:alpha val="25880"/>
              </a:srgbClr>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67"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593" name="Google Shape;593;p75"/>
          <p:cNvSpPr>
            <a:spLocks noGrp="1"/>
          </p:cNvSpPr>
          <p:nvPr>
            <p:ph type="pic" idx="3"/>
          </p:nvPr>
        </p:nvSpPr>
        <p:spPr>
          <a:xfrm>
            <a:off x="7013577" y="4327779"/>
            <a:ext cx="953600" cy="953600"/>
          </a:xfrm>
          <a:prstGeom prst="rect">
            <a:avLst/>
          </a:prstGeom>
          <a:solidFill>
            <a:schemeClr val="lt1"/>
          </a:solidFill>
          <a:ln w="25400" cap="flat" cmpd="sng">
            <a:solidFill>
              <a:schemeClr val="lt1"/>
            </a:solidFill>
            <a:prstDash val="solid"/>
            <a:round/>
            <a:headEnd type="none" w="sm" len="sm"/>
            <a:tailEnd type="none" w="sm" len="sm"/>
          </a:ln>
          <a:effectLst>
            <a:outerShdw blurRad="635000" sx="102000" sy="102000" algn="ctr" rotWithShape="0">
              <a:srgbClr val="000000">
                <a:alpha val="9800"/>
              </a:srgbClr>
            </a:outerShdw>
          </a:effectLst>
        </p:spPr>
        <p:txBody>
          <a:bodyPr/>
          <a:lstStyle/>
          <a:p>
            <a:endParaRPr lang="en-US"/>
          </a:p>
        </p:txBody>
      </p:sp>
      <p:pic>
        <p:nvPicPr>
          <p:cNvPr id="594" name="Google Shape;594;p75"/>
          <p:cNvPicPr preferRelativeResize="0"/>
          <p:nvPr/>
        </p:nvPicPr>
        <p:blipFill>
          <a:blip r:embed="rId3" cstate="screen">
            <a:alphaModFix/>
            <a:extLst>
              <a:ext uri="{28A0092B-C50C-407E-A947-70E740481C1C}">
                <a14:useLocalDpi xmlns:a14="http://schemas.microsoft.com/office/drawing/2010/main"/>
              </a:ext>
            </a:extLst>
          </a:blip>
          <a:srcRect/>
          <a:stretch/>
        </p:blipFill>
        <p:spPr>
          <a:xfrm>
            <a:off x="9286240" y="5790774"/>
            <a:ext cx="2651760" cy="746084"/>
          </a:xfrm>
          <a:prstGeom prst="rect">
            <a:avLst/>
          </a:prstGeom>
          <a:noFill/>
          <a:ln>
            <a:noFill/>
          </a:ln>
        </p:spPr>
      </p:pic>
      <p:grpSp>
        <p:nvGrpSpPr>
          <p:cNvPr id="595" name="Google Shape;595;p75"/>
          <p:cNvGrpSpPr/>
          <p:nvPr/>
        </p:nvGrpSpPr>
        <p:grpSpPr>
          <a:xfrm>
            <a:off x="652453" y="1473305"/>
            <a:ext cx="5283212" cy="856703"/>
            <a:chOff x="6892021" y="1971177"/>
            <a:chExt cx="5283212" cy="856703"/>
          </a:xfrm>
        </p:grpSpPr>
        <p:sp>
          <p:nvSpPr>
            <p:cNvPr id="596" name="Google Shape;596;p75"/>
            <p:cNvSpPr txBox="1"/>
            <p:nvPr/>
          </p:nvSpPr>
          <p:spPr>
            <a:xfrm>
              <a:off x="7760663" y="1971177"/>
              <a:ext cx="33837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Seamlessly Upload Jobs</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597" name="Google Shape;597;p75"/>
            <p:cNvSpPr/>
            <p:nvPr/>
          </p:nvSpPr>
          <p:spPr>
            <a:xfrm>
              <a:off x="6892021" y="2212880"/>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598" name="Google Shape;598;p75"/>
            <p:cNvSpPr txBox="1"/>
            <p:nvPr/>
          </p:nvSpPr>
          <p:spPr>
            <a:xfrm>
              <a:off x="7770634" y="2334726"/>
              <a:ext cx="44046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Recruiters can post jobs or have jobs scraped in directly, with tools and automations to help them save time</a:t>
              </a:r>
              <a:endParaRPr kumimoji="0" sz="2400" i="0" u="none" strike="noStrike" kern="1200" cap="none" spc="0" normalizeH="0" baseline="0" noProof="0">
                <a:ln>
                  <a:noFill/>
                </a:ln>
                <a:effectLst/>
                <a:uLnTx/>
                <a:uFillTx/>
                <a:latin typeface="Arial"/>
                <a:ea typeface="Arial"/>
                <a:cs typeface="Arial"/>
                <a:sym typeface="Arial"/>
              </a:endParaRPr>
            </a:p>
          </p:txBody>
        </p:sp>
      </p:grpSp>
      <p:grpSp>
        <p:nvGrpSpPr>
          <p:cNvPr id="599" name="Google Shape;599;p75"/>
          <p:cNvGrpSpPr/>
          <p:nvPr/>
        </p:nvGrpSpPr>
        <p:grpSpPr>
          <a:xfrm>
            <a:off x="665243" y="4530385"/>
            <a:ext cx="5117524" cy="826377"/>
            <a:chOff x="6917611" y="4564393"/>
            <a:chExt cx="5117524" cy="826377"/>
          </a:xfrm>
        </p:grpSpPr>
        <p:sp>
          <p:nvSpPr>
            <p:cNvPr id="600" name="Google Shape;600;p75"/>
            <p:cNvSpPr txBox="1"/>
            <p:nvPr/>
          </p:nvSpPr>
          <p:spPr>
            <a:xfrm>
              <a:off x="7760655" y="4564393"/>
              <a:ext cx="35967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Access Untapped Talent</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601" name="Google Shape;601;p75"/>
            <p:cNvSpPr/>
            <p:nvPr/>
          </p:nvSpPr>
          <p:spPr>
            <a:xfrm>
              <a:off x="6917611" y="4775770"/>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602" name="Google Shape;602;p75"/>
            <p:cNvSpPr txBox="1"/>
            <p:nvPr/>
          </p:nvSpPr>
          <p:spPr>
            <a:xfrm>
              <a:off x="7770635" y="4927942"/>
              <a:ext cx="42645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Identify “trainable” candidates to fill talent gaps with early-career talent and those with transferable skills</a:t>
              </a:r>
              <a:endParaRPr kumimoji="0" sz="2400" i="0" u="none" strike="noStrike" kern="1200" cap="none" spc="0" normalizeH="0" baseline="0" noProof="0">
                <a:ln>
                  <a:noFill/>
                </a:ln>
                <a:effectLst/>
                <a:uLnTx/>
                <a:uFillTx/>
                <a:latin typeface="Arial"/>
                <a:ea typeface="Arial"/>
                <a:cs typeface="Arial"/>
                <a:sym typeface="Arial"/>
              </a:endParaRPr>
            </a:p>
          </p:txBody>
        </p:sp>
      </p:grpSp>
      <p:grpSp>
        <p:nvGrpSpPr>
          <p:cNvPr id="603" name="Google Shape;603;p75"/>
          <p:cNvGrpSpPr/>
          <p:nvPr/>
        </p:nvGrpSpPr>
        <p:grpSpPr>
          <a:xfrm>
            <a:off x="652450" y="3046849"/>
            <a:ext cx="5273252" cy="847340"/>
            <a:chOff x="6892018" y="3205403"/>
            <a:chExt cx="5273252" cy="847340"/>
          </a:xfrm>
        </p:grpSpPr>
        <p:sp>
          <p:nvSpPr>
            <p:cNvPr id="604" name="Google Shape;604;p75"/>
            <p:cNvSpPr txBox="1"/>
            <p:nvPr/>
          </p:nvSpPr>
          <p:spPr>
            <a:xfrm>
              <a:off x="7760670" y="3205403"/>
              <a:ext cx="44046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800"/>
                </a:spcAft>
                <a:buClr>
                  <a:srgbClr val="000000"/>
                </a:buClr>
                <a:buSzPts val="1000"/>
                <a:buFontTx/>
                <a:buNone/>
                <a:tabLst/>
                <a:defRPr/>
              </a:pPr>
              <a:r>
                <a:rPr kumimoji="0" lang="en" sz="2000" b="1" i="0" u="none" strike="noStrike" kern="1200" cap="none" spc="0" normalizeH="0" baseline="0" noProof="0">
                  <a:ln>
                    <a:noFill/>
                  </a:ln>
                  <a:solidFill>
                    <a:srgbClr val="7030A0"/>
                  </a:solidFill>
                  <a:effectLst/>
                  <a:uLnTx/>
                  <a:uFillTx/>
                  <a:latin typeface="Montserrat"/>
                  <a:ea typeface="Montserrat"/>
                  <a:cs typeface="Montserrat"/>
                  <a:sym typeface="Montserrat"/>
                </a:rPr>
                <a:t>Automated Candidate Matching</a:t>
              </a:r>
              <a:endParaRPr kumimoji="0" sz="2133" b="0" i="0" u="none" strike="noStrike" kern="1200" cap="none" spc="0" normalizeH="0" baseline="0" noProof="0">
                <a:ln>
                  <a:noFill/>
                </a:ln>
                <a:solidFill>
                  <a:srgbClr val="7030A0"/>
                </a:solidFill>
                <a:effectLst/>
                <a:uLnTx/>
                <a:uFillTx/>
                <a:latin typeface="Arial"/>
                <a:ea typeface="Arial"/>
                <a:cs typeface="Arial"/>
                <a:sym typeface="Arial"/>
              </a:endParaRPr>
            </a:p>
          </p:txBody>
        </p:sp>
        <p:sp>
          <p:nvSpPr>
            <p:cNvPr id="605" name="Google Shape;605;p75"/>
            <p:cNvSpPr/>
            <p:nvPr/>
          </p:nvSpPr>
          <p:spPr>
            <a:xfrm>
              <a:off x="6892018" y="3437743"/>
              <a:ext cx="642300" cy="615000"/>
            </a:xfrm>
            <a:prstGeom prst="ellipse">
              <a:avLst/>
            </a:prstGeom>
            <a:solidFill>
              <a:srgbClr val="0070C0"/>
            </a:solidFill>
            <a:ln>
              <a:noFill/>
            </a:ln>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600"/>
                <a:buFontTx/>
                <a:buNone/>
                <a:tabLst/>
                <a:defRPr/>
              </a:pPr>
              <a:endParaRPr kumimoji="0" sz="1200" b="1" i="0" u="none" strike="noStrike" kern="1200" cap="none" spc="0" normalizeH="0" baseline="0" noProof="0">
                <a:ln>
                  <a:noFill/>
                </a:ln>
                <a:solidFill>
                  <a:srgbClr val="01357E"/>
                </a:solidFill>
                <a:effectLst/>
                <a:uLnTx/>
                <a:uFillTx/>
                <a:latin typeface="Roboto"/>
                <a:ea typeface="Roboto"/>
                <a:cs typeface="Roboto"/>
                <a:sym typeface="Roboto"/>
              </a:endParaRPr>
            </a:p>
          </p:txBody>
        </p:sp>
        <p:sp>
          <p:nvSpPr>
            <p:cNvPr id="606" name="Google Shape;606;p75"/>
            <p:cNvSpPr txBox="1"/>
            <p:nvPr/>
          </p:nvSpPr>
          <p:spPr>
            <a:xfrm>
              <a:off x="7770669" y="3568969"/>
              <a:ext cx="4290000" cy="2223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000"/>
                <a:buFontTx/>
                <a:buNone/>
                <a:tabLst/>
                <a:defRPr/>
              </a:pPr>
              <a:r>
                <a:rPr kumimoji="0" lang="en" sz="1733" i="0" u="none" strike="noStrike" kern="1200" cap="none" spc="0" normalizeH="0" baseline="0" noProof="0">
                  <a:ln>
                    <a:noFill/>
                  </a:ln>
                  <a:effectLst/>
                  <a:uLnTx/>
                  <a:uFillTx/>
                  <a:latin typeface="Montserrat"/>
                  <a:ea typeface="Montserrat"/>
                  <a:cs typeface="Montserrat"/>
                  <a:sym typeface="Montserrat"/>
                </a:rPr>
                <a:t>Get matched with candidates based on skills-based AI technology and reduce time to hire</a:t>
              </a:r>
              <a:endParaRPr kumimoji="0" sz="1733" i="0" u="none" strike="noStrike" kern="1200" cap="none" spc="0" normalizeH="0" baseline="0" noProof="0">
                <a:ln>
                  <a:noFill/>
                </a:ln>
                <a:effectLst/>
                <a:uLnTx/>
                <a:uFillTx/>
                <a:latin typeface="Montserrat"/>
                <a:ea typeface="Montserrat"/>
                <a:cs typeface="Montserrat"/>
                <a:sym typeface="Montserrat"/>
              </a:endParaRPr>
            </a:p>
            <a:p>
              <a:pPr marL="0" marR="0" lvl="0" indent="0" algn="l" defTabSz="914400" rtl="0" eaLnBrk="1" fontAlgn="auto" latinLnBrk="0" hangingPunct="1">
                <a:lnSpc>
                  <a:spcPct val="100000"/>
                </a:lnSpc>
                <a:spcBef>
                  <a:spcPts val="800"/>
                </a:spcBef>
                <a:spcAft>
                  <a:spcPts val="800"/>
                </a:spcAft>
                <a:buClr>
                  <a:srgbClr val="000000"/>
                </a:buClr>
                <a:buSzPts val="1000"/>
                <a:buFontTx/>
                <a:buNone/>
                <a:tabLst/>
                <a:defRPr/>
              </a:pPr>
              <a:endParaRPr kumimoji="0" sz="1733" b="0" i="0" u="none" strike="noStrike" kern="1200" cap="none" spc="0" normalizeH="0" baseline="0" noProof="0">
                <a:ln>
                  <a:noFill/>
                </a:ln>
                <a:solidFill>
                  <a:srgbClr val="01265B"/>
                </a:solidFill>
                <a:effectLst/>
                <a:uLnTx/>
                <a:uFillTx/>
                <a:latin typeface="Montserrat"/>
                <a:ea typeface="Montserrat"/>
                <a:cs typeface="Montserrat"/>
                <a:sym typeface="Montserrat"/>
              </a:endParaRPr>
            </a:p>
          </p:txBody>
        </p:sp>
      </p:grpSp>
      <p:pic>
        <p:nvPicPr>
          <p:cNvPr id="607" name="Google Shape;607;p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21404" y="1975525"/>
            <a:ext cx="6312325" cy="3897995"/>
          </a:xfrm>
          <a:prstGeom prst="rect">
            <a:avLst/>
          </a:prstGeom>
          <a:noFill/>
          <a:ln>
            <a:noFill/>
          </a:ln>
        </p:spPr>
      </p:pic>
      <p:pic>
        <p:nvPicPr>
          <p:cNvPr id="608" name="Google Shape;608;p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75300" y="2159901"/>
            <a:ext cx="4404531" cy="2847468"/>
          </a:xfrm>
          <a:prstGeom prst="rect">
            <a:avLst/>
          </a:prstGeom>
          <a:noFill/>
          <a:ln>
            <a:noFill/>
          </a:ln>
        </p:spPr>
      </p:pic>
      <p:sp>
        <p:nvSpPr>
          <p:cNvPr id="609" name="Google Shape;609;p75"/>
          <p:cNvSpPr/>
          <p:nvPr/>
        </p:nvSpPr>
        <p:spPr>
          <a:xfrm>
            <a:off x="6690033" y="3381367"/>
            <a:ext cx="7232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10" name="Google Shape;610;p75"/>
          <p:cNvGrpSpPr/>
          <p:nvPr/>
        </p:nvGrpSpPr>
        <p:grpSpPr>
          <a:xfrm>
            <a:off x="799587" y="4860283"/>
            <a:ext cx="374933" cy="372983"/>
            <a:chOff x="506413" y="3589338"/>
            <a:chExt cx="984250" cy="1044575"/>
          </a:xfrm>
        </p:grpSpPr>
        <p:sp>
          <p:nvSpPr>
            <p:cNvPr id="611" name="Google Shape;611;p75"/>
            <p:cNvSpPr/>
            <p:nvPr/>
          </p:nvSpPr>
          <p:spPr>
            <a:xfrm>
              <a:off x="979488" y="4121150"/>
              <a:ext cx="511175" cy="512763"/>
            </a:xfrm>
            <a:custGeom>
              <a:avLst/>
              <a:gdLst/>
              <a:ahLst/>
              <a:cxnLst/>
              <a:rect l="l" t="t" r="r" b="b"/>
              <a:pathLst>
                <a:path w="250" h="250" extrusionOk="0">
                  <a:moveTo>
                    <a:pt x="11" y="239"/>
                  </a:moveTo>
                  <a:cubicBezTo>
                    <a:pt x="22" y="250"/>
                    <a:pt x="39" y="250"/>
                    <a:pt x="50" y="239"/>
                  </a:cubicBezTo>
                  <a:cubicBezTo>
                    <a:pt x="104" y="185"/>
                    <a:pt x="104" y="185"/>
                    <a:pt x="104" y="185"/>
                  </a:cubicBezTo>
                  <a:cubicBezTo>
                    <a:pt x="118" y="192"/>
                    <a:pt x="134" y="197"/>
                    <a:pt x="151" y="197"/>
                  </a:cubicBezTo>
                  <a:cubicBezTo>
                    <a:pt x="178" y="197"/>
                    <a:pt x="202" y="186"/>
                    <a:pt x="221" y="168"/>
                  </a:cubicBezTo>
                  <a:cubicBezTo>
                    <a:pt x="240" y="149"/>
                    <a:pt x="250" y="125"/>
                    <a:pt x="250" y="98"/>
                  </a:cubicBezTo>
                  <a:cubicBezTo>
                    <a:pt x="250" y="44"/>
                    <a:pt x="206" y="0"/>
                    <a:pt x="151" y="0"/>
                  </a:cubicBezTo>
                  <a:cubicBezTo>
                    <a:pt x="125" y="0"/>
                    <a:pt x="100" y="10"/>
                    <a:pt x="82" y="28"/>
                  </a:cubicBezTo>
                  <a:cubicBezTo>
                    <a:pt x="63" y="47"/>
                    <a:pt x="53" y="72"/>
                    <a:pt x="53" y="98"/>
                  </a:cubicBezTo>
                  <a:cubicBezTo>
                    <a:pt x="53" y="115"/>
                    <a:pt x="57" y="131"/>
                    <a:pt x="65" y="145"/>
                  </a:cubicBezTo>
                  <a:cubicBezTo>
                    <a:pt x="11" y="199"/>
                    <a:pt x="11" y="199"/>
                    <a:pt x="11" y="199"/>
                  </a:cubicBezTo>
                  <a:cubicBezTo>
                    <a:pt x="0" y="210"/>
                    <a:pt x="0" y="228"/>
                    <a:pt x="11" y="239"/>
                  </a:cubicBezTo>
                  <a:close/>
                  <a:moveTo>
                    <a:pt x="81" y="98"/>
                  </a:moveTo>
                  <a:cubicBezTo>
                    <a:pt x="81" y="59"/>
                    <a:pt x="113" y="28"/>
                    <a:pt x="151" y="28"/>
                  </a:cubicBezTo>
                  <a:cubicBezTo>
                    <a:pt x="190" y="28"/>
                    <a:pt x="222" y="59"/>
                    <a:pt x="222" y="98"/>
                  </a:cubicBezTo>
                  <a:cubicBezTo>
                    <a:pt x="222" y="117"/>
                    <a:pt x="214" y="135"/>
                    <a:pt x="201" y="148"/>
                  </a:cubicBezTo>
                  <a:cubicBezTo>
                    <a:pt x="188" y="161"/>
                    <a:pt x="170" y="168"/>
                    <a:pt x="151" y="168"/>
                  </a:cubicBezTo>
                  <a:cubicBezTo>
                    <a:pt x="113" y="168"/>
                    <a:pt x="81" y="137"/>
                    <a:pt x="81" y="98"/>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2" name="Google Shape;612;p75"/>
            <p:cNvSpPr/>
            <p:nvPr/>
          </p:nvSpPr>
          <p:spPr>
            <a:xfrm>
              <a:off x="506413" y="3589338"/>
              <a:ext cx="682625" cy="869950"/>
            </a:xfrm>
            <a:custGeom>
              <a:avLst/>
              <a:gdLst/>
              <a:ahLst/>
              <a:cxnLst/>
              <a:rect l="l" t="t" r="r" b="b"/>
              <a:pathLst>
                <a:path w="334" h="425" extrusionOk="0">
                  <a:moveTo>
                    <a:pt x="268" y="358"/>
                  </a:moveTo>
                  <a:cubicBezTo>
                    <a:pt x="268" y="329"/>
                    <a:pt x="280" y="301"/>
                    <a:pt x="301" y="280"/>
                  </a:cubicBezTo>
                  <a:cubicBezTo>
                    <a:pt x="310" y="270"/>
                    <a:pt x="321" y="262"/>
                    <a:pt x="334" y="257"/>
                  </a:cubicBezTo>
                  <a:cubicBezTo>
                    <a:pt x="272" y="231"/>
                    <a:pt x="272" y="231"/>
                    <a:pt x="272" y="231"/>
                  </a:cubicBezTo>
                  <a:cubicBezTo>
                    <a:pt x="259" y="225"/>
                    <a:pt x="249" y="215"/>
                    <a:pt x="246" y="206"/>
                  </a:cubicBezTo>
                  <a:cubicBezTo>
                    <a:pt x="258" y="193"/>
                    <a:pt x="268" y="175"/>
                    <a:pt x="272" y="160"/>
                  </a:cubicBezTo>
                  <a:cubicBezTo>
                    <a:pt x="278" y="156"/>
                    <a:pt x="278" y="156"/>
                    <a:pt x="278" y="156"/>
                  </a:cubicBezTo>
                  <a:cubicBezTo>
                    <a:pt x="285" y="136"/>
                    <a:pt x="288" y="117"/>
                    <a:pt x="287" y="100"/>
                  </a:cubicBezTo>
                  <a:cubicBezTo>
                    <a:pt x="283" y="97"/>
                    <a:pt x="283" y="97"/>
                    <a:pt x="283" y="97"/>
                  </a:cubicBezTo>
                  <a:cubicBezTo>
                    <a:pt x="284" y="81"/>
                    <a:pt x="283" y="53"/>
                    <a:pt x="276" y="39"/>
                  </a:cubicBezTo>
                  <a:cubicBezTo>
                    <a:pt x="263" y="16"/>
                    <a:pt x="232" y="0"/>
                    <a:pt x="207" y="0"/>
                  </a:cubicBezTo>
                  <a:cubicBezTo>
                    <a:pt x="197" y="0"/>
                    <a:pt x="197" y="0"/>
                    <a:pt x="197" y="0"/>
                  </a:cubicBezTo>
                  <a:cubicBezTo>
                    <a:pt x="172" y="0"/>
                    <a:pt x="140" y="16"/>
                    <a:pt x="128" y="39"/>
                  </a:cubicBezTo>
                  <a:cubicBezTo>
                    <a:pt x="120" y="53"/>
                    <a:pt x="120" y="81"/>
                    <a:pt x="121" y="97"/>
                  </a:cubicBezTo>
                  <a:cubicBezTo>
                    <a:pt x="117" y="100"/>
                    <a:pt x="117" y="100"/>
                    <a:pt x="117" y="100"/>
                  </a:cubicBezTo>
                  <a:cubicBezTo>
                    <a:pt x="116" y="117"/>
                    <a:pt x="118" y="136"/>
                    <a:pt x="126" y="156"/>
                  </a:cubicBezTo>
                  <a:cubicBezTo>
                    <a:pt x="131" y="160"/>
                    <a:pt x="131" y="160"/>
                    <a:pt x="131" y="160"/>
                  </a:cubicBezTo>
                  <a:cubicBezTo>
                    <a:pt x="135" y="175"/>
                    <a:pt x="145" y="193"/>
                    <a:pt x="158" y="206"/>
                  </a:cubicBezTo>
                  <a:cubicBezTo>
                    <a:pt x="154" y="215"/>
                    <a:pt x="145" y="225"/>
                    <a:pt x="131" y="231"/>
                  </a:cubicBezTo>
                  <a:cubicBezTo>
                    <a:pt x="39" y="270"/>
                    <a:pt x="39" y="270"/>
                    <a:pt x="39" y="270"/>
                  </a:cubicBezTo>
                  <a:cubicBezTo>
                    <a:pt x="3" y="283"/>
                    <a:pt x="0" y="382"/>
                    <a:pt x="0" y="415"/>
                  </a:cubicBezTo>
                  <a:cubicBezTo>
                    <a:pt x="0" y="425"/>
                    <a:pt x="0" y="425"/>
                    <a:pt x="0" y="425"/>
                  </a:cubicBezTo>
                  <a:cubicBezTo>
                    <a:pt x="268" y="425"/>
                    <a:pt x="268" y="425"/>
                    <a:pt x="268" y="425"/>
                  </a:cubicBezTo>
                  <a:cubicBezTo>
                    <a:pt x="282" y="411"/>
                    <a:pt x="282" y="411"/>
                    <a:pt x="282" y="411"/>
                  </a:cubicBezTo>
                  <a:cubicBezTo>
                    <a:pt x="273" y="395"/>
                    <a:pt x="268" y="377"/>
                    <a:pt x="268" y="358"/>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613" name="Google Shape;613;p75"/>
          <p:cNvGrpSpPr/>
          <p:nvPr/>
        </p:nvGrpSpPr>
        <p:grpSpPr>
          <a:xfrm>
            <a:off x="750850" y="3389414"/>
            <a:ext cx="436673" cy="319557"/>
            <a:chOff x="427038" y="3668713"/>
            <a:chExt cx="1122362" cy="876300"/>
          </a:xfrm>
        </p:grpSpPr>
        <p:sp>
          <p:nvSpPr>
            <p:cNvPr id="614" name="Google Shape;614;p75"/>
            <p:cNvSpPr/>
            <p:nvPr/>
          </p:nvSpPr>
          <p:spPr>
            <a:xfrm>
              <a:off x="427038" y="4121150"/>
              <a:ext cx="404812" cy="423863"/>
            </a:xfrm>
            <a:custGeom>
              <a:avLst/>
              <a:gdLst/>
              <a:ahLst/>
              <a:cxnLst/>
              <a:rect l="l" t="t" r="r" b="b"/>
              <a:pathLst>
                <a:path w="185" h="194" extrusionOk="0">
                  <a:moveTo>
                    <a:pt x="133" y="41"/>
                  </a:moveTo>
                  <a:cubicBezTo>
                    <a:pt x="132" y="19"/>
                    <a:pt x="117" y="0"/>
                    <a:pt x="92" y="0"/>
                  </a:cubicBezTo>
                  <a:cubicBezTo>
                    <a:pt x="66" y="0"/>
                    <a:pt x="53" y="18"/>
                    <a:pt x="52" y="41"/>
                  </a:cubicBezTo>
                  <a:cubicBezTo>
                    <a:pt x="52" y="127"/>
                    <a:pt x="133" y="126"/>
                    <a:pt x="133" y="41"/>
                  </a:cubicBezTo>
                  <a:close/>
                  <a:moveTo>
                    <a:pt x="0" y="194"/>
                  </a:moveTo>
                  <a:cubicBezTo>
                    <a:pt x="0" y="174"/>
                    <a:pt x="2" y="153"/>
                    <a:pt x="10" y="137"/>
                  </a:cubicBezTo>
                  <a:cubicBezTo>
                    <a:pt x="19" y="121"/>
                    <a:pt x="35" y="106"/>
                    <a:pt x="55" y="106"/>
                  </a:cubicBezTo>
                  <a:cubicBezTo>
                    <a:pt x="59" y="106"/>
                    <a:pt x="59" y="106"/>
                    <a:pt x="59" y="106"/>
                  </a:cubicBezTo>
                  <a:cubicBezTo>
                    <a:pt x="85" y="146"/>
                    <a:pt x="85" y="146"/>
                    <a:pt x="85" y="146"/>
                  </a:cubicBezTo>
                  <a:cubicBezTo>
                    <a:pt x="85" y="125"/>
                    <a:pt x="85" y="125"/>
                    <a:pt x="85" y="125"/>
                  </a:cubicBezTo>
                  <a:cubicBezTo>
                    <a:pt x="81" y="120"/>
                    <a:pt x="81" y="120"/>
                    <a:pt x="81" y="120"/>
                  </a:cubicBezTo>
                  <a:cubicBezTo>
                    <a:pt x="92" y="112"/>
                    <a:pt x="92" y="112"/>
                    <a:pt x="92" y="112"/>
                  </a:cubicBezTo>
                  <a:cubicBezTo>
                    <a:pt x="104" y="120"/>
                    <a:pt x="104" y="120"/>
                    <a:pt x="104" y="120"/>
                  </a:cubicBezTo>
                  <a:cubicBezTo>
                    <a:pt x="100" y="125"/>
                    <a:pt x="100" y="125"/>
                    <a:pt x="100" y="125"/>
                  </a:cubicBezTo>
                  <a:cubicBezTo>
                    <a:pt x="100" y="146"/>
                    <a:pt x="100" y="146"/>
                    <a:pt x="100" y="146"/>
                  </a:cubicBezTo>
                  <a:cubicBezTo>
                    <a:pt x="126" y="106"/>
                    <a:pt x="126" y="106"/>
                    <a:pt x="126" y="106"/>
                  </a:cubicBezTo>
                  <a:cubicBezTo>
                    <a:pt x="130" y="106"/>
                    <a:pt x="130" y="106"/>
                    <a:pt x="130" y="106"/>
                  </a:cubicBezTo>
                  <a:cubicBezTo>
                    <a:pt x="150" y="106"/>
                    <a:pt x="166" y="121"/>
                    <a:pt x="175" y="137"/>
                  </a:cubicBezTo>
                  <a:cubicBezTo>
                    <a:pt x="183" y="153"/>
                    <a:pt x="185" y="174"/>
                    <a:pt x="185"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5" name="Google Shape;615;p75"/>
            <p:cNvSpPr/>
            <p:nvPr/>
          </p:nvSpPr>
          <p:spPr>
            <a:xfrm>
              <a:off x="1144588" y="4121150"/>
              <a:ext cx="404812" cy="423863"/>
            </a:xfrm>
            <a:custGeom>
              <a:avLst/>
              <a:gdLst/>
              <a:ahLst/>
              <a:cxnLst/>
              <a:rect l="l" t="t" r="r" b="b"/>
              <a:pathLst>
                <a:path w="185" h="194" extrusionOk="0">
                  <a:moveTo>
                    <a:pt x="133" y="41"/>
                  </a:moveTo>
                  <a:cubicBezTo>
                    <a:pt x="132" y="19"/>
                    <a:pt x="117" y="0"/>
                    <a:pt x="92" y="0"/>
                  </a:cubicBezTo>
                  <a:cubicBezTo>
                    <a:pt x="66" y="0"/>
                    <a:pt x="53" y="18"/>
                    <a:pt x="52" y="41"/>
                  </a:cubicBezTo>
                  <a:cubicBezTo>
                    <a:pt x="52" y="127"/>
                    <a:pt x="133" y="126"/>
                    <a:pt x="133" y="41"/>
                  </a:cubicBezTo>
                  <a:close/>
                  <a:moveTo>
                    <a:pt x="0" y="194"/>
                  </a:moveTo>
                  <a:cubicBezTo>
                    <a:pt x="0" y="174"/>
                    <a:pt x="2" y="153"/>
                    <a:pt x="10" y="137"/>
                  </a:cubicBezTo>
                  <a:cubicBezTo>
                    <a:pt x="19" y="121"/>
                    <a:pt x="35" y="106"/>
                    <a:pt x="55" y="106"/>
                  </a:cubicBezTo>
                  <a:cubicBezTo>
                    <a:pt x="58" y="106"/>
                    <a:pt x="58" y="106"/>
                    <a:pt x="58" y="106"/>
                  </a:cubicBezTo>
                  <a:cubicBezTo>
                    <a:pt x="85" y="146"/>
                    <a:pt x="85" y="146"/>
                    <a:pt x="85" y="146"/>
                  </a:cubicBezTo>
                  <a:cubicBezTo>
                    <a:pt x="85" y="125"/>
                    <a:pt x="85" y="125"/>
                    <a:pt x="85" y="125"/>
                  </a:cubicBezTo>
                  <a:cubicBezTo>
                    <a:pt x="81" y="120"/>
                    <a:pt x="81" y="120"/>
                    <a:pt x="81" y="120"/>
                  </a:cubicBezTo>
                  <a:cubicBezTo>
                    <a:pt x="92" y="112"/>
                    <a:pt x="92" y="112"/>
                    <a:pt x="92" y="112"/>
                  </a:cubicBezTo>
                  <a:cubicBezTo>
                    <a:pt x="104" y="120"/>
                    <a:pt x="104" y="120"/>
                    <a:pt x="104" y="120"/>
                  </a:cubicBezTo>
                  <a:cubicBezTo>
                    <a:pt x="100" y="125"/>
                    <a:pt x="100" y="125"/>
                    <a:pt x="100" y="125"/>
                  </a:cubicBezTo>
                  <a:cubicBezTo>
                    <a:pt x="100" y="146"/>
                    <a:pt x="100" y="146"/>
                    <a:pt x="100" y="146"/>
                  </a:cubicBezTo>
                  <a:cubicBezTo>
                    <a:pt x="126" y="106"/>
                    <a:pt x="126" y="106"/>
                    <a:pt x="126" y="106"/>
                  </a:cubicBezTo>
                  <a:cubicBezTo>
                    <a:pt x="130" y="106"/>
                    <a:pt x="130" y="106"/>
                    <a:pt x="130" y="106"/>
                  </a:cubicBezTo>
                  <a:cubicBezTo>
                    <a:pt x="150" y="106"/>
                    <a:pt x="166" y="121"/>
                    <a:pt x="175" y="137"/>
                  </a:cubicBezTo>
                  <a:cubicBezTo>
                    <a:pt x="183" y="153"/>
                    <a:pt x="185" y="174"/>
                    <a:pt x="185"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6" name="Google Shape;616;p75"/>
            <p:cNvSpPr/>
            <p:nvPr/>
          </p:nvSpPr>
          <p:spPr>
            <a:xfrm>
              <a:off x="795338" y="3668713"/>
              <a:ext cx="406400" cy="423863"/>
            </a:xfrm>
            <a:custGeom>
              <a:avLst/>
              <a:gdLst/>
              <a:ahLst/>
              <a:cxnLst/>
              <a:rect l="l" t="t" r="r" b="b"/>
              <a:pathLst>
                <a:path w="186" h="194" extrusionOk="0">
                  <a:moveTo>
                    <a:pt x="134" y="41"/>
                  </a:moveTo>
                  <a:cubicBezTo>
                    <a:pt x="133" y="19"/>
                    <a:pt x="118" y="0"/>
                    <a:pt x="93" y="0"/>
                  </a:cubicBezTo>
                  <a:cubicBezTo>
                    <a:pt x="67" y="0"/>
                    <a:pt x="53" y="19"/>
                    <a:pt x="53" y="41"/>
                  </a:cubicBezTo>
                  <a:cubicBezTo>
                    <a:pt x="53" y="128"/>
                    <a:pt x="134" y="127"/>
                    <a:pt x="134" y="41"/>
                  </a:cubicBezTo>
                  <a:close/>
                  <a:moveTo>
                    <a:pt x="0" y="194"/>
                  </a:moveTo>
                  <a:cubicBezTo>
                    <a:pt x="1" y="175"/>
                    <a:pt x="2" y="154"/>
                    <a:pt x="11" y="138"/>
                  </a:cubicBezTo>
                  <a:cubicBezTo>
                    <a:pt x="19" y="121"/>
                    <a:pt x="36" y="106"/>
                    <a:pt x="55" y="106"/>
                  </a:cubicBezTo>
                  <a:cubicBezTo>
                    <a:pt x="59" y="106"/>
                    <a:pt x="59" y="106"/>
                    <a:pt x="59" y="106"/>
                  </a:cubicBezTo>
                  <a:cubicBezTo>
                    <a:pt x="86" y="146"/>
                    <a:pt x="86" y="146"/>
                    <a:pt x="86" y="146"/>
                  </a:cubicBezTo>
                  <a:cubicBezTo>
                    <a:pt x="86" y="126"/>
                    <a:pt x="86" y="126"/>
                    <a:pt x="86" y="126"/>
                  </a:cubicBezTo>
                  <a:cubicBezTo>
                    <a:pt x="82" y="121"/>
                    <a:pt x="82" y="121"/>
                    <a:pt x="82" y="121"/>
                  </a:cubicBezTo>
                  <a:cubicBezTo>
                    <a:pt x="93" y="112"/>
                    <a:pt x="93" y="112"/>
                    <a:pt x="93" y="112"/>
                  </a:cubicBezTo>
                  <a:cubicBezTo>
                    <a:pt x="105" y="121"/>
                    <a:pt x="105" y="121"/>
                    <a:pt x="105" y="121"/>
                  </a:cubicBezTo>
                  <a:cubicBezTo>
                    <a:pt x="100" y="126"/>
                    <a:pt x="100" y="126"/>
                    <a:pt x="100" y="126"/>
                  </a:cubicBezTo>
                  <a:cubicBezTo>
                    <a:pt x="101" y="146"/>
                    <a:pt x="101" y="146"/>
                    <a:pt x="101" y="146"/>
                  </a:cubicBezTo>
                  <a:cubicBezTo>
                    <a:pt x="127" y="106"/>
                    <a:pt x="127" y="106"/>
                    <a:pt x="127" y="106"/>
                  </a:cubicBezTo>
                  <a:cubicBezTo>
                    <a:pt x="131" y="106"/>
                    <a:pt x="131" y="106"/>
                    <a:pt x="131" y="106"/>
                  </a:cubicBezTo>
                  <a:cubicBezTo>
                    <a:pt x="150" y="106"/>
                    <a:pt x="167" y="121"/>
                    <a:pt x="175" y="138"/>
                  </a:cubicBezTo>
                  <a:cubicBezTo>
                    <a:pt x="184" y="154"/>
                    <a:pt x="186" y="175"/>
                    <a:pt x="186" y="194"/>
                  </a:cubicBezTo>
                  <a:cubicBezTo>
                    <a:pt x="0" y="194"/>
                    <a:pt x="0" y="194"/>
                    <a:pt x="0" y="194"/>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17" name="Google Shape;617;p75"/>
            <p:cNvSpPr/>
            <p:nvPr/>
          </p:nvSpPr>
          <p:spPr>
            <a:xfrm>
              <a:off x="855663" y="4144963"/>
              <a:ext cx="284162" cy="247650"/>
            </a:xfrm>
            <a:custGeom>
              <a:avLst/>
              <a:gdLst/>
              <a:ahLst/>
              <a:cxnLst/>
              <a:rect l="l" t="t" r="r" b="b"/>
              <a:pathLst>
                <a:path w="179" h="156" extrusionOk="0">
                  <a:moveTo>
                    <a:pt x="90" y="114"/>
                  </a:moveTo>
                  <a:lnTo>
                    <a:pt x="18" y="156"/>
                  </a:lnTo>
                  <a:lnTo>
                    <a:pt x="0" y="126"/>
                  </a:lnTo>
                  <a:lnTo>
                    <a:pt x="72" y="84"/>
                  </a:lnTo>
                  <a:lnTo>
                    <a:pt x="72" y="0"/>
                  </a:lnTo>
                  <a:lnTo>
                    <a:pt x="108" y="0"/>
                  </a:lnTo>
                  <a:lnTo>
                    <a:pt x="108" y="84"/>
                  </a:lnTo>
                  <a:lnTo>
                    <a:pt x="179" y="126"/>
                  </a:lnTo>
                  <a:lnTo>
                    <a:pt x="161" y="156"/>
                  </a:lnTo>
                  <a:lnTo>
                    <a:pt x="90" y="114"/>
                  </a:lnTo>
                  <a:lnTo>
                    <a:pt x="90" y="114"/>
                  </a:ln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sp>
        <p:nvSpPr>
          <p:cNvPr id="618" name="Google Shape;618;p75"/>
          <p:cNvSpPr/>
          <p:nvPr/>
        </p:nvSpPr>
        <p:spPr>
          <a:xfrm>
            <a:off x="779315" y="1897087"/>
            <a:ext cx="374932" cy="226336"/>
          </a:xfrm>
          <a:custGeom>
            <a:avLst/>
            <a:gdLst/>
            <a:ahLst/>
            <a:cxnLst/>
            <a:rect l="l" t="t" r="r" b="b"/>
            <a:pathLst>
              <a:path w="516" h="333" extrusionOk="0">
                <a:moveTo>
                  <a:pt x="516" y="212"/>
                </a:moveTo>
                <a:cubicBezTo>
                  <a:pt x="516" y="260"/>
                  <a:pt x="477" y="300"/>
                  <a:pt x="429" y="300"/>
                </a:cubicBezTo>
                <a:cubicBezTo>
                  <a:pt x="317" y="300"/>
                  <a:pt x="317" y="300"/>
                  <a:pt x="317" y="300"/>
                </a:cubicBezTo>
                <a:cubicBezTo>
                  <a:pt x="317" y="259"/>
                  <a:pt x="317" y="259"/>
                  <a:pt x="317" y="259"/>
                </a:cubicBezTo>
                <a:cubicBezTo>
                  <a:pt x="345" y="259"/>
                  <a:pt x="345" y="259"/>
                  <a:pt x="345" y="259"/>
                </a:cubicBezTo>
                <a:cubicBezTo>
                  <a:pt x="353" y="259"/>
                  <a:pt x="360" y="255"/>
                  <a:pt x="363" y="249"/>
                </a:cubicBezTo>
                <a:cubicBezTo>
                  <a:pt x="366" y="242"/>
                  <a:pt x="365" y="234"/>
                  <a:pt x="360" y="228"/>
                </a:cubicBezTo>
                <a:cubicBezTo>
                  <a:pt x="275" y="125"/>
                  <a:pt x="275" y="125"/>
                  <a:pt x="275" y="125"/>
                </a:cubicBezTo>
                <a:cubicBezTo>
                  <a:pt x="271" y="121"/>
                  <a:pt x="265" y="118"/>
                  <a:pt x="258" y="118"/>
                </a:cubicBezTo>
                <a:cubicBezTo>
                  <a:pt x="252" y="118"/>
                  <a:pt x="246" y="121"/>
                  <a:pt x="242" y="125"/>
                </a:cubicBezTo>
                <a:cubicBezTo>
                  <a:pt x="157" y="228"/>
                  <a:pt x="157" y="228"/>
                  <a:pt x="157" y="228"/>
                </a:cubicBezTo>
                <a:cubicBezTo>
                  <a:pt x="152" y="234"/>
                  <a:pt x="151" y="242"/>
                  <a:pt x="154" y="249"/>
                </a:cubicBezTo>
                <a:cubicBezTo>
                  <a:pt x="157" y="255"/>
                  <a:pt x="164" y="259"/>
                  <a:pt x="171" y="259"/>
                </a:cubicBezTo>
                <a:cubicBezTo>
                  <a:pt x="200" y="259"/>
                  <a:pt x="200" y="259"/>
                  <a:pt x="200" y="259"/>
                </a:cubicBezTo>
                <a:cubicBezTo>
                  <a:pt x="200" y="300"/>
                  <a:pt x="200" y="300"/>
                  <a:pt x="200" y="300"/>
                </a:cubicBezTo>
                <a:cubicBezTo>
                  <a:pt x="69" y="300"/>
                  <a:pt x="69" y="300"/>
                  <a:pt x="69" y="300"/>
                </a:cubicBezTo>
                <a:cubicBezTo>
                  <a:pt x="31" y="300"/>
                  <a:pt x="0" y="269"/>
                  <a:pt x="0" y="231"/>
                </a:cubicBezTo>
                <a:cubicBezTo>
                  <a:pt x="0" y="193"/>
                  <a:pt x="31" y="162"/>
                  <a:pt x="69" y="162"/>
                </a:cubicBezTo>
                <a:cubicBezTo>
                  <a:pt x="71" y="162"/>
                  <a:pt x="72" y="162"/>
                  <a:pt x="74" y="162"/>
                </a:cubicBezTo>
                <a:cubicBezTo>
                  <a:pt x="75" y="109"/>
                  <a:pt x="119" y="66"/>
                  <a:pt x="172" y="66"/>
                </a:cubicBezTo>
                <a:cubicBezTo>
                  <a:pt x="185" y="66"/>
                  <a:pt x="198" y="69"/>
                  <a:pt x="210" y="74"/>
                </a:cubicBezTo>
                <a:cubicBezTo>
                  <a:pt x="225" y="30"/>
                  <a:pt x="267" y="0"/>
                  <a:pt x="315" y="0"/>
                </a:cubicBezTo>
                <a:cubicBezTo>
                  <a:pt x="377" y="0"/>
                  <a:pt x="428" y="50"/>
                  <a:pt x="428" y="112"/>
                </a:cubicBezTo>
                <a:cubicBezTo>
                  <a:pt x="428" y="116"/>
                  <a:pt x="427" y="120"/>
                  <a:pt x="427" y="124"/>
                </a:cubicBezTo>
                <a:cubicBezTo>
                  <a:pt x="427" y="124"/>
                  <a:pt x="428" y="124"/>
                  <a:pt x="429" y="124"/>
                </a:cubicBezTo>
                <a:cubicBezTo>
                  <a:pt x="477" y="124"/>
                  <a:pt x="516" y="163"/>
                  <a:pt x="516" y="212"/>
                </a:cubicBezTo>
                <a:close/>
                <a:moveTo>
                  <a:pt x="258" y="132"/>
                </a:moveTo>
                <a:cubicBezTo>
                  <a:pt x="256" y="132"/>
                  <a:pt x="254" y="133"/>
                  <a:pt x="253" y="135"/>
                </a:cubicBezTo>
                <a:cubicBezTo>
                  <a:pt x="168" y="237"/>
                  <a:pt x="168" y="237"/>
                  <a:pt x="168" y="237"/>
                </a:cubicBezTo>
                <a:cubicBezTo>
                  <a:pt x="166" y="240"/>
                  <a:pt x="166" y="242"/>
                  <a:pt x="167" y="243"/>
                </a:cubicBezTo>
                <a:cubicBezTo>
                  <a:pt x="167" y="243"/>
                  <a:pt x="168" y="245"/>
                  <a:pt x="171" y="245"/>
                </a:cubicBezTo>
                <a:cubicBezTo>
                  <a:pt x="210" y="245"/>
                  <a:pt x="210" y="245"/>
                  <a:pt x="210" y="245"/>
                </a:cubicBezTo>
                <a:cubicBezTo>
                  <a:pt x="213" y="245"/>
                  <a:pt x="214" y="247"/>
                  <a:pt x="214" y="249"/>
                </a:cubicBezTo>
                <a:cubicBezTo>
                  <a:pt x="214" y="325"/>
                  <a:pt x="214" y="325"/>
                  <a:pt x="214" y="325"/>
                </a:cubicBezTo>
                <a:cubicBezTo>
                  <a:pt x="214" y="330"/>
                  <a:pt x="218" y="333"/>
                  <a:pt x="222" y="333"/>
                </a:cubicBezTo>
                <a:cubicBezTo>
                  <a:pt x="294" y="333"/>
                  <a:pt x="294" y="333"/>
                  <a:pt x="294" y="333"/>
                </a:cubicBezTo>
                <a:cubicBezTo>
                  <a:pt x="299" y="333"/>
                  <a:pt x="302" y="330"/>
                  <a:pt x="302" y="325"/>
                </a:cubicBezTo>
                <a:cubicBezTo>
                  <a:pt x="302" y="249"/>
                  <a:pt x="302" y="249"/>
                  <a:pt x="302" y="249"/>
                </a:cubicBezTo>
                <a:cubicBezTo>
                  <a:pt x="302" y="247"/>
                  <a:pt x="304" y="245"/>
                  <a:pt x="306" y="245"/>
                </a:cubicBezTo>
                <a:cubicBezTo>
                  <a:pt x="345" y="245"/>
                  <a:pt x="345" y="245"/>
                  <a:pt x="345" y="245"/>
                </a:cubicBezTo>
                <a:cubicBezTo>
                  <a:pt x="349" y="245"/>
                  <a:pt x="350" y="243"/>
                  <a:pt x="350" y="243"/>
                </a:cubicBezTo>
                <a:cubicBezTo>
                  <a:pt x="351" y="242"/>
                  <a:pt x="351" y="240"/>
                  <a:pt x="349" y="237"/>
                </a:cubicBezTo>
                <a:cubicBezTo>
                  <a:pt x="264" y="135"/>
                  <a:pt x="264" y="135"/>
                  <a:pt x="264" y="135"/>
                </a:cubicBezTo>
                <a:cubicBezTo>
                  <a:pt x="262" y="133"/>
                  <a:pt x="260" y="132"/>
                  <a:pt x="258" y="132"/>
                </a:cubicBezTo>
                <a:close/>
              </a:path>
            </a:pathLst>
          </a:custGeom>
          <a:solidFill>
            <a:srgbClr val="FFFFFF"/>
          </a:solidFill>
          <a:ln>
            <a:noFill/>
          </a:ln>
        </p:spPr>
        <p:txBody>
          <a:bodyPr spcFirstLastPara="1" wrap="square" lIns="119367" tIns="59667" rIns="119367" bIns="59667"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Calibri"/>
              <a:ea typeface="Calibri"/>
              <a:cs typeface="Calibri"/>
              <a:sym typeface="Calibri"/>
            </a:endParaRPr>
          </a:p>
        </p:txBody>
      </p:sp>
      <p:pic>
        <p:nvPicPr>
          <p:cNvPr id="619" name="Google Shape;619;p7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6690033" y="2159901"/>
            <a:ext cx="560896" cy="319600"/>
          </a:xfrm>
          <a:prstGeom prst="rect">
            <a:avLst/>
          </a:prstGeom>
          <a:noFill/>
          <a:ln>
            <a:noFill/>
          </a:ln>
        </p:spPr>
      </p:pic>
      <p:pic>
        <p:nvPicPr>
          <p:cNvPr id="620" name="Google Shape;620;p75"/>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6680900" y="2141701"/>
            <a:ext cx="723267" cy="2659067"/>
          </a:xfrm>
          <a:prstGeom prst="rect">
            <a:avLst/>
          </a:prstGeom>
          <a:noFill/>
          <a:ln>
            <a:noFill/>
          </a:ln>
        </p:spPr>
      </p:pic>
      <p:sp>
        <p:nvSpPr>
          <p:cNvPr id="621" name="Google Shape;621;p75"/>
          <p:cNvSpPr/>
          <p:nvPr/>
        </p:nvSpPr>
        <p:spPr>
          <a:xfrm>
            <a:off x="6690033" y="3381367"/>
            <a:ext cx="7232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2" name="Google Shape;622;p75"/>
          <p:cNvSpPr/>
          <p:nvPr/>
        </p:nvSpPr>
        <p:spPr>
          <a:xfrm>
            <a:off x="6699733" y="2200167"/>
            <a:ext cx="543600" cy="1356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3" name="Google Shape;623;p75"/>
          <p:cNvSpPr/>
          <p:nvPr/>
        </p:nvSpPr>
        <p:spPr>
          <a:xfrm>
            <a:off x="6692800" y="2229633"/>
            <a:ext cx="701600" cy="543600"/>
          </a:xfrm>
          <a:prstGeom prst="rect">
            <a:avLst/>
          </a:prstGeom>
          <a:solidFill>
            <a:srgbClr val="FFFFFF"/>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6" y="3417094"/>
            <a:ext cx="4083844" cy="3440906"/>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06" y="0"/>
            <a:ext cx="4083844" cy="3417094"/>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5750" y="0"/>
            <a:ext cx="4060031" cy="344090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3375" y="3440906"/>
            <a:ext cx="4012406" cy="3417094"/>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55781" y="0"/>
            <a:ext cx="4012406" cy="3429000"/>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1500" y="3440906"/>
            <a:ext cx="4012406" cy="3417094"/>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1531" y="1083469"/>
            <a:ext cx="4012406" cy="845344"/>
          </a:xfrm>
          <a:prstGeom prst="rect">
            <a:avLst/>
          </a:prstGeom>
        </p:spPr>
      </p:pic>
      <p:sp>
        <p:nvSpPr>
          <p:cNvPr id="11" name="Object 10"/>
          <p:cNvSpPr txBox="1"/>
          <p:nvPr/>
        </p:nvSpPr>
        <p:spPr>
          <a:xfrm>
            <a:off x="809625" y="2071688"/>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VetWorks</a:t>
            </a:r>
            <a:endParaRPr lang="en-US" sz="432"/>
          </a:p>
        </p:txBody>
      </p:sp>
      <p:sp>
        <p:nvSpPr>
          <p:cNvPr id="12" name="Object 11"/>
          <p:cNvSpPr txBox="1"/>
          <p:nvPr/>
        </p:nvSpPr>
        <p:spPr>
          <a:xfrm>
            <a:off x="1273969" y="2928938"/>
            <a:ext cx="8286452" cy="2869406"/>
          </a:xfrm>
          <a:prstGeom prst="rect">
            <a:avLst/>
          </a:prstGeom>
          <a:noFill/>
        </p:spPr>
        <p:txBody>
          <a:bodyPr wrap="square" rtlCol="0" anchor="ctr"/>
          <a:lstStyle/>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55,000+ veterans and service members reached in 2025 through partnerships with DOL VETS, Hiring Our Heroes, and Heroes MAKE America.</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Recognized as a high-growth industry for transitioning military, with direct links to SEMI career pathways in official transition handbooks.</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30+ partner engagement events and 20+ employer participants this year, deepening industry connections.</a:t>
            </a:r>
          </a:p>
          <a:p>
            <a:pPr marL="507492" lvl="2" indent="-342900">
              <a:lnSpc>
                <a:spcPts val="1800"/>
              </a:lnSpc>
              <a:buSzPct val="100000"/>
              <a:buFont typeface="Arial" panose="020B0604020202020204" pitchFamily="34" charset="0"/>
              <a:buChar char="•"/>
            </a:pPr>
            <a:endParaRPr lang="en-US" sz="2000">
              <a:solidFill>
                <a:srgbClr val="FFFFFF"/>
              </a:solidFill>
              <a:latin typeface="Arial" pitchFamily="34" charset="0"/>
              <a:ea typeface="Arial" pitchFamily="34" charset="-122"/>
              <a:cs typeface="Arial" pitchFamily="34" charset="-120"/>
            </a:endParaRPr>
          </a:p>
          <a:p>
            <a:pPr marL="507492" lvl="2" indent="-342900">
              <a:lnSpc>
                <a:spcPts val="1800"/>
              </a:lnSpc>
              <a:buSzPct val="100000"/>
              <a:buFont typeface="Arial" panose="020B0604020202020204" pitchFamily="34" charset="0"/>
              <a:buChar char="•"/>
            </a:pPr>
            <a:r>
              <a:rPr lang="en-US" sz="2000">
                <a:solidFill>
                  <a:srgbClr val="FFFFFF"/>
                </a:solidFill>
                <a:latin typeface="Arial" pitchFamily="34" charset="0"/>
                <a:ea typeface="Arial" pitchFamily="34" charset="-122"/>
                <a:cs typeface="Arial" pitchFamily="34" charset="-120"/>
              </a:rPr>
              <a:t>2025 focus: strengthening strategic partnerships to convert awareness into career opportunities for veterans nationwide.</a:t>
            </a:r>
            <a:endParaRPr lang="en-US" sz="2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6" y="3417094"/>
            <a:ext cx="4083844" cy="3440906"/>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906" y="0"/>
            <a:ext cx="4083844" cy="3417094"/>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95750" y="0"/>
            <a:ext cx="4060031" cy="344090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3375" y="3440906"/>
            <a:ext cx="4012406" cy="3417094"/>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155781" y="0"/>
            <a:ext cx="4012406" cy="3429000"/>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91500" y="3440906"/>
            <a:ext cx="4012406" cy="3417094"/>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9625" y="607219"/>
            <a:ext cx="2881313" cy="559594"/>
          </a:xfrm>
          <a:prstGeom prst="rect">
            <a:avLst/>
          </a:prstGeom>
        </p:spPr>
      </p:pic>
      <p:sp>
        <p:nvSpPr>
          <p:cNvPr id="11" name="Object 10"/>
          <p:cNvSpPr txBox="1"/>
          <p:nvPr/>
        </p:nvSpPr>
        <p:spPr>
          <a:xfrm>
            <a:off x="797719" y="1357313"/>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Immersive Semiconductor Experience</a:t>
            </a:r>
            <a:endParaRPr lang="en-US" sz="432"/>
          </a:p>
        </p:txBody>
      </p:sp>
      <p:sp>
        <p:nvSpPr>
          <p:cNvPr id="12" name="Object 11"/>
          <p:cNvSpPr txBox="1"/>
          <p:nvPr/>
        </p:nvSpPr>
        <p:spPr>
          <a:xfrm>
            <a:off x="797719" y="1901011"/>
            <a:ext cx="5406330" cy="595313"/>
          </a:xfrm>
          <a:prstGeom prst="rect">
            <a:avLst/>
          </a:prstGeom>
          <a:noFill/>
        </p:spPr>
        <p:txBody>
          <a:bodyPr wrap="square" lIns="91440" tIns="45720" rIns="91440" bIns="45720" rtlCol="0" anchor="ctr"/>
          <a:lstStyle/>
          <a:p>
            <a:pPr>
              <a:lnSpc>
                <a:spcPts val="2376"/>
              </a:lnSpc>
            </a:pPr>
            <a:r>
              <a:rPr lang="en-US" sz="1950" b="1">
                <a:solidFill>
                  <a:srgbClr val="FFFFFF"/>
                </a:solidFill>
                <a:latin typeface="Oswald"/>
                <a:ea typeface="Oswald" pitchFamily="34" charset="-122"/>
                <a:cs typeface="Oswald" pitchFamily="34" charset="-120"/>
              </a:rPr>
              <a:t>Interactive Exhibit at the Arizona Science Center</a:t>
            </a:r>
            <a:endParaRPr lang="en-US" sz="1950">
              <a:latin typeface="Oswald"/>
            </a:endParaRPr>
          </a:p>
        </p:txBody>
      </p:sp>
      <p:sp>
        <p:nvSpPr>
          <p:cNvPr id="13" name="Object 12"/>
          <p:cNvSpPr txBox="1"/>
          <p:nvPr/>
        </p:nvSpPr>
        <p:spPr>
          <a:xfrm>
            <a:off x="1202532" y="3429000"/>
            <a:ext cx="8286452" cy="2297906"/>
          </a:xfrm>
          <a:prstGeom prst="rect">
            <a:avLst/>
          </a:prstGeom>
          <a:noFill/>
        </p:spPr>
        <p:txBody>
          <a:bodyPr wrap="square" lIns="91440" tIns="45720" rIns="91440" bIns="45720" rtlCol="0" anchor="ctr"/>
          <a:lstStyle/>
          <a:p>
            <a:pPr>
              <a:lnSpc>
                <a:spcPts val="1800"/>
              </a:lnSpc>
            </a:pPr>
            <a:r>
              <a:rPr lang="en-US" sz="1900" dirty="0">
                <a:solidFill>
                  <a:srgbClr val="FFFFFF"/>
                </a:solidFill>
                <a:latin typeface="Arial"/>
                <a:ea typeface="Arial" pitchFamily="34" charset="-122"/>
                <a:cs typeface="Arial"/>
              </a:rPr>
              <a:t>47,300+ visitors and counting — including 160+ teachers and nearly 1,000 students, inspiring educators who reach 45,000+ learners statewide.</a:t>
            </a:r>
          </a:p>
          <a:p>
            <a:pPr>
              <a:lnSpc>
                <a:spcPts val="1800"/>
              </a:lnSpc>
            </a:pPr>
            <a:endParaRPr lang="en-US" sz="1920">
              <a:solidFill>
                <a:srgbClr val="FFFFFF"/>
              </a:solidFill>
              <a:latin typeface="Arial" pitchFamily="34" charset="0"/>
              <a:ea typeface="Arial" pitchFamily="34" charset="-122"/>
              <a:cs typeface="Arial" pitchFamily="34" charset="-120"/>
            </a:endParaRPr>
          </a:p>
          <a:p>
            <a:pPr marL="438785" lvl="2" indent="-274320">
              <a:lnSpc>
                <a:spcPts val="1800"/>
              </a:lnSpc>
              <a:buSzPct val="100000"/>
              <a:buFont typeface="Arial" panose="020B0604020202020204" pitchFamily="34" charset="0"/>
              <a:buChar char="•"/>
            </a:pPr>
            <a:r>
              <a:rPr lang="en-US" sz="1900" dirty="0">
                <a:solidFill>
                  <a:srgbClr val="FFFFFF"/>
                </a:solidFill>
                <a:latin typeface="Arial"/>
                <a:ea typeface="Arial" pitchFamily="34" charset="-122"/>
                <a:cs typeface="Arial"/>
              </a:rPr>
              <a:t>Earned major visibility through local Arizona coverage and international media in Asia and India.</a:t>
            </a:r>
          </a:p>
          <a:p>
            <a:pPr marL="438785" lvl="2" indent="-274320">
              <a:lnSpc>
                <a:spcPts val="1800"/>
              </a:lnSpc>
              <a:buSzPct val="100000"/>
              <a:buFont typeface="Arial" panose="020B0604020202020204" pitchFamily="34" charset="0"/>
              <a:buChar char="•"/>
            </a:pPr>
            <a:endParaRPr lang="en-US" sz="1920">
              <a:solidFill>
                <a:srgbClr val="FFFFFF"/>
              </a:solidFill>
              <a:latin typeface="Arial" pitchFamily="34" charset="0"/>
              <a:ea typeface="Arial" pitchFamily="34" charset="-122"/>
              <a:cs typeface="Arial" pitchFamily="34" charset="-120"/>
            </a:endParaRPr>
          </a:p>
          <a:p>
            <a:pPr marL="438785" lvl="2" indent="-274320">
              <a:lnSpc>
                <a:spcPts val="1800"/>
              </a:lnSpc>
              <a:buSzPct val="100000"/>
              <a:buFont typeface="Arial" panose="020B0604020202020204" pitchFamily="34" charset="0"/>
              <a:buChar char="•"/>
            </a:pPr>
            <a:r>
              <a:rPr lang="en-US" sz="1900" dirty="0">
                <a:solidFill>
                  <a:srgbClr val="FFFFFF"/>
                </a:solidFill>
                <a:latin typeface="Arial"/>
                <a:ea typeface="Arial" pitchFamily="34" charset="-122"/>
                <a:cs typeface="Arial"/>
              </a:rPr>
              <a:t>Laying the groundwork to sustain and scale </a:t>
            </a:r>
            <a:r>
              <a:rPr lang="en-US" sz="1900" dirty="0" err="1">
                <a:solidFill>
                  <a:srgbClr val="FFFFFF"/>
                </a:solidFill>
                <a:latin typeface="Arial"/>
                <a:ea typeface="Arial" pitchFamily="34" charset="-122"/>
                <a:cs typeface="Arial"/>
              </a:rPr>
              <a:t>SEMIquest</a:t>
            </a:r>
            <a:r>
              <a:rPr lang="en-US" sz="1900" dirty="0">
                <a:solidFill>
                  <a:srgbClr val="FFFFFF"/>
                </a:solidFill>
                <a:latin typeface="Arial"/>
                <a:ea typeface="Arial" pitchFamily="34" charset="-122"/>
                <a:cs typeface="Arial"/>
              </a:rPr>
              <a:t> across Arizona and new communities nationwide.</a:t>
            </a:r>
            <a:endParaRPr lang="en-US" sz="1900" dirty="0">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6" y="0"/>
            <a:ext cx="12180094"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531" y="642937"/>
            <a:ext cx="4012406" cy="845344"/>
          </a:xfrm>
          <a:prstGeom prst="rect">
            <a:avLst/>
          </a:prstGeom>
        </p:spPr>
      </p:pic>
      <p:sp>
        <p:nvSpPr>
          <p:cNvPr id="6" name="Object 5"/>
          <p:cNvSpPr txBox="1"/>
          <p:nvPr/>
        </p:nvSpPr>
        <p:spPr>
          <a:xfrm>
            <a:off x="809625" y="1583532"/>
            <a:ext cx="6614517" cy="440531"/>
          </a:xfrm>
          <a:prstGeom prst="rect">
            <a:avLst/>
          </a:prstGeom>
          <a:noFill/>
        </p:spPr>
        <p:txBody>
          <a:bodyPr wrap="square" rtlCol="0" anchor="ctr"/>
          <a:lstStyle/>
          <a:p>
            <a:pPr>
              <a:lnSpc>
                <a:spcPts val="3528"/>
              </a:lnSpc>
            </a:pPr>
            <a:r>
              <a:rPr lang="en-US" sz="3192" b="1">
                <a:solidFill>
                  <a:srgbClr val="FFFFFF"/>
                </a:solidFill>
                <a:latin typeface="Oswald" pitchFamily="34" charset="0"/>
                <a:ea typeface="Oswald" pitchFamily="34" charset="-122"/>
                <a:cs typeface="Oswald" pitchFamily="34" charset="-120"/>
              </a:rPr>
              <a:t>SEMI Certificates</a:t>
            </a:r>
            <a:endParaRPr lang="en-US" sz="432"/>
          </a:p>
        </p:txBody>
      </p:sp>
      <p:sp>
        <p:nvSpPr>
          <p:cNvPr id="7" name="Object 6"/>
          <p:cNvSpPr txBox="1"/>
          <p:nvPr/>
        </p:nvSpPr>
        <p:spPr>
          <a:xfrm>
            <a:off x="1178719" y="2750344"/>
            <a:ext cx="8066782" cy="3155156"/>
          </a:xfrm>
          <a:prstGeom prst="rect">
            <a:avLst/>
          </a:prstGeom>
          <a:noFill/>
        </p:spPr>
        <p:txBody>
          <a:bodyPr wrap="square" lIns="91440" tIns="45720" rIns="91440" bIns="45720" rtlCol="0" anchor="ctr"/>
          <a:lstStyle/>
          <a:p>
            <a:pPr>
              <a:lnSpc>
                <a:spcPts val="1920"/>
              </a:lnSpc>
            </a:pPr>
            <a:r>
              <a:rPr lang="en-US" sz="1584">
                <a:solidFill>
                  <a:srgbClr val="FFFFFF"/>
                </a:solidFill>
                <a:latin typeface="Arial" pitchFamily="34" charset="0"/>
                <a:ea typeface="Arial" pitchFamily="34" charset="-122"/>
                <a:cs typeface="Arial" pitchFamily="34" charset="-120"/>
              </a:rPr>
              <a:t>Progress</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45 companies, 16 states engaged to define competencies.</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SMEs from 12 colleges/universities developing assessments.</a:t>
            </a:r>
          </a:p>
          <a:p>
            <a:pPr marL="246380" lvl="2" indent="-81915">
              <a:lnSpc>
                <a:spcPts val="1920"/>
              </a:lnSpc>
              <a:buSzPct val="100000"/>
              <a:buChar char="•"/>
            </a:pPr>
            <a:r>
              <a:rPr lang="en-US" sz="1550">
                <a:solidFill>
                  <a:srgbClr val="FFFFFF"/>
                </a:solidFill>
                <a:latin typeface="Arial"/>
                <a:ea typeface="Arial" pitchFamily="34" charset="-122"/>
                <a:cs typeface="Arial"/>
              </a:rPr>
              <a:t> Pilot underway: </a:t>
            </a:r>
          </a:p>
          <a:p>
            <a:pPr marL="703580" lvl="3" indent="-81915">
              <a:lnSpc>
                <a:spcPts val="1920"/>
              </a:lnSpc>
              <a:buSzPct val="100000"/>
              <a:buChar char="•"/>
            </a:pPr>
            <a:r>
              <a:rPr lang="en-US" sz="1550">
                <a:solidFill>
                  <a:srgbClr val="FFFFFF"/>
                </a:solidFill>
                <a:latin typeface="Arial"/>
                <a:ea typeface="Arial" pitchFamily="34" charset="-122"/>
                <a:cs typeface="Arial"/>
              </a:rPr>
              <a:t>46 participants completed multiple-choice (Part One) pilot.  </a:t>
            </a:r>
          </a:p>
          <a:p>
            <a:pPr marL="703580" lvl="3" indent="-81915">
              <a:lnSpc>
                <a:spcPts val="1920"/>
              </a:lnSpc>
              <a:buSzPct val="100000"/>
              <a:buChar char="•"/>
            </a:pPr>
            <a:r>
              <a:rPr lang="en-US" sz="1550">
                <a:solidFill>
                  <a:srgbClr val="FFFFFF"/>
                </a:solidFill>
                <a:latin typeface="Arial"/>
                <a:ea typeface="Arial" pitchFamily="34" charset="-122"/>
                <a:cs typeface="Arial"/>
              </a:rPr>
              <a:t>Hands-on pilot (Part Two) launched in March.</a:t>
            </a:r>
            <a:endParaRPr lang="en-US"/>
          </a:p>
          <a:p>
            <a:pPr marL="164465" lvl="2">
              <a:lnSpc>
                <a:spcPts val="1920"/>
              </a:lnSpc>
              <a:buSzPct val="100000"/>
            </a:pPr>
            <a:endParaRPr lang="en-US" sz="1584">
              <a:solidFill>
                <a:srgbClr val="FFFFFF"/>
              </a:solidFill>
              <a:latin typeface="Arial" pitchFamily="34" charset="0"/>
              <a:ea typeface="Arial" pitchFamily="34" charset="-122"/>
              <a:cs typeface="Arial" pitchFamily="34" charset="-120"/>
            </a:endParaRPr>
          </a:p>
          <a:p>
            <a:pPr>
              <a:lnSpc>
                <a:spcPts val="1920"/>
              </a:lnSpc>
            </a:pPr>
            <a:r>
              <a:rPr lang="en-US" sz="1584">
                <a:solidFill>
                  <a:srgbClr val="FFFFFF"/>
                </a:solidFill>
                <a:latin typeface="Arial" pitchFamily="34" charset="0"/>
                <a:ea typeface="Arial" pitchFamily="34" charset="-122"/>
                <a:cs typeface="Arial" pitchFamily="34" charset="-120"/>
              </a:rPr>
              <a:t>Next Steps</a:t>
            </a:r>
          </a:p>
          <a:p>
            <a:pPr marL="246380" lvl="2" indent="-81915">
              <a:lnSpc>
                <a:spcPts val="1920"/>
              </a:lnSpc>
              <a:buSzPct val="100000"/>
              <a:buChar char="•"/>
            </a:pPr>
            <a:r>
              <a:rPr lang="en-US" sz="1550" dirty="0">
                <a:solidFill>
                  <a:srgbClr val="FFFFFF"/>
                </a:solidFill>
                <a:latin typeface="Arial"/>
                <a:ea typeface="Arial" pitchFamily="34" charset="-122"/>
                <a:cs typeface="Arial"/>
              </a:rPr>
              <a:t> Validate pilot data and finalize assessments.</a:t>
            </a:r>
          </a:p>
          <a:p>
            <a:pPr marL="246380" lvl="2" indent="-81915">
              <a:lnSpc>
                <a:spcPts val="1920"/>
              </a:lnSpc>
              <a:buSzPct val="100000"/>
              <a:buChar char="•"/>
            </a:pPr>
            <a:r>
              <a:rPr lang="en-US" sz="1550">
                <a:solidFill>
                  <a:srgbClr val="FFFFFF"/>
                </a:solidFill>
                <a:latin typeface="Arial"/>
                <a:ea typeface="Arial" pitchFamily="34" charset="-122"/>
                <a:cs typeface="Arial"/>
              </a:rPr>
              <a:t> Launch regionally in Spring 2026, with a measured 30/60/90-day review cycle.</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Continue partnering with employers to integrate certification into hiring.</a:t>
            </a:r>
          </a:p>
          <a:p>
            <a:pPr marL="164592" lvl="2">
              <a:lnSpc>
                <a:spcPts val="1920"/>
              </a:lnSpc>
              <a:buSzPct val="100000"/>
            </a:pPr>
            <a:endParaRPr lang="en-US" sz="1584">
              <a:solidFill>
                <a:srgbClr val="FFFFFF"/>
              </a:solidFill>
              <a:latin typeface="Arial" pitchFamily="34" charset="0"/>
              <a:ea typeface="Arial" pitchFamily="34" charset="-122"/>
              <a:cs typeface="Arial" pitchFamily="34" charset="-120"/>
            </a:endParaRPr>
          </a:p>
          <a:p>
            <a:pPr>
              <a:lnSpc>
                <a:spcPts val="1920"/>
              </a:lnSpc>
            </a:pPr>
            <a:r>
              <a:rPr lang="en-US" sz="1584">
                <a:solidFill>
                  <a:srgbClr val="FFFFFF"/>
                </a:solidFill>
                <a:latin typeface="Arial" pitchFamily="34" charset="0"/>
                <a:ea typeface="Arial" pitchFamily="34" charset="-122"/>
                <a:cs typeface="Arial" pitchFamily="34" charset="-120"/>
              </a:rPr>
              <a:t>Call to Action</a:t>
            </a:r>
          </a:p>
          <a:p>
            <a:pPr marL="246380" lvl="2" indent="-81915">
              <a:lnSpc>
                <a:spcPts val="1920"/>
              </a:lnSpc>
              <a:buSzPct val="100000"/>
              <a:buChar char="•"/>
            </a:pPr>
            <a:r>
              <a:rPr lang="en-US" sz="1550" dirty="0">
                <a:solidFill>
                  <a:srgbClr val="FFFFFF"/>
                </a:solidFill>
                <a:latin typeface="Arial"/>
                <a:ea typeface="Arial" pitchFamily="34" charset="-122"/>
                <a:cs typeface="Arial"/>
              </a:rPr>
              <a:t> Nominate new hires or grads to join the pilot.</a:t>
            </a:r>
          </a:p>
          <a:p>
            <a:pPr marL="246380" lvl="2" indent="-81915">
              <a:lnSpc>
                <a:spcPts val="1920"/>
              </a:lnSpc>
              <a:buSzPct val="100000"/>
              <a:buChar char="•"/>
            </a:pPr>
            <a:r>
              <a:rPr lang="en-US" sz="1584">
                <a:solidFill>
                  <a:srgbClr val="FFFFFF"/>
                </a:solidFill>
                <a:latin typeface="Arial" pitchFamily="34" charset="0"/>
                <a:ea typeface="Arial" pitchFamily="34" charset="-122"/>
                <a:cs typeface="Arial" pitchFamily="34" charset="-120"/>
              </a:rPr>
              <a:t> Champion SEMI Certificates in your company’s hiring practices.</a:t>
            </a:r>
            <a:endParaRPr lang="en-US" sz="432"/>
          </a:p>
        </p:txBody>
      </p:sp>
    </p:spTree>
    <p:extLst>
      <p:ext uri="{BB962C8B-B14F-4D97-AF65-F5344CB8AC3E}">
        <p14:creationId xmlns:p14="http://schemas.microsoft.com/office/powerpoint/2010/main" val="39946424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46094"/>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3875" y="398860"/>
            <a:ext cx="4167187" cy="869156"/>
          </a:xfrm>
          <a:prstGeom prst="rect">
            <a:avLst/>
          </a:prstGeom>
        </p:spPr>
      </p:pic>
      <p:sp>
        <p:nvSpPr>
          <p:cNvPr id="6" name="Object 5"/>
          <p:cNvSpPr txBox="1"/>
          <p:nvPr/>
        </p:nvSpPr>
        <p:spPr>
          <a:xfrm>
            <a:off x="523875" y="2321719"/>
            <a:ext cx="4442222" cy="1762125"/>
          </a:xfrm>
          <a:prstGeom prst="rect">
            <a:avLst/>
          </a:prstGeom>
          <a:noFill/>
        </p:spPr>
        <p:txBody>
          <a:bodyPr wrap="square" rtlCol="0" anchor="ctr"/>
          <a:lstStyle/>
          <a:p>
            <a:pPr defTabSz="219456"/>
            <a:r>
              <a:rPr lang="en-US" sz="4400" b="1" dirty="0">
                <a:solidFill>
                  <a:schemeClr val="bg1"/>
                </a:solidFill>
                <a:latin typeface="Oswald" pitchFamily="34" charset="0"/>
                <a:ea typeface="Oswald" pitchFamily="34" charset="-122"/>
                <a:cs typeface="Oswald" pitchFamily="34" charset="-120"/>
              </a:rPr>
              <a:t>SEMI F Named </a:t>
            </a:r>
            <a:r>
              <a:rPr lang="en-US" sz="4400" b="1" dirty="0" err="1">
                <a:solidFill>
                  <a:schemeClr val="bg1"/>
                </a:solidFill>
                <a:latin typeface="Oswald" pitchFamily="34" charset="0"/>
                <a:ea typeface="Oswald" pitchFamily="34" charset="-122"/>
                <a:cs typeface="Oswald" pitchFamily="34" charset="-120"/>
              </a:rPr>
              <a:t>USDoL</a:t>
            </a:r>
            <a:r>
              <a:rPr lang="en-US" sz="4400" b="1" dirty="0">
                <a:solidFill>
                  <a:schemeClr val="bg1"/>
                </a:solidFill>
                <a:latin typeface="Oswald" pitchFamily="34" charset="0"/>
                <a:ea typeface="Oswald" pitchFamily="34" charset="-122"/>
                <a:cs typeface="Oswald" pitchFamily="34" charset="-120"/>
              </a:rPr>
              <a:t> National Group Sponsor for Registered Apprenticeships</a:t>
            </a:r>
            <a:endParaRPr lang="en-US" sz="600" dirty="0">
              <a:solidFill>
                <a:schemeClr val="bg1"/>
              </a:solidFill>
              <a:latin typeface="Arial"/>
            </a:endParaRPr>
          </a:p>
        </p:txBody>
      </p:sp>
      <p:sp>
        <p:nvSpPr>
          <p:cNvPr id="7" name="Object 6"/>
          <p:cNvSpPr txBox="1"/>
          <p:nvPr/>
        </p:nvSpPr>
        <p:spPr>
          <a:xfrm>
            <a:off x="5762625" y="1500187"/>
            <a:ext cx="5809059" cy="4464844"/>
          </a:xfrm>
          <a:prstGeom prst="rect">
            <a:avLst/>
          </a:prstGeom>
          <a:noFill/>
        </p:spPr>
        <p:txBody>
          <a:bodyPr wrap="square" lIns="21946" tIns="10973" rIns="21946" bIns="10973" rtlCol="0" anchor="ctr"/>
          <a:lstStyle/>
          <a:p>
            <a:pPr defTabSz="219456">
              <a:lnSpc>
                <a:spcPts val="1800"/>
              </a:lnSpc>
            </a:pPr>
            <a:r>
              <a:rPr lang="en-US" sz="1512" b="1">
                <a:solidFill>
                  <a:srgbClr val="FFFFFF"/>
                </a:solidFill>
                <a:latin typeface="Arial"/>
                <a:ea typeface="Arial" pitchFamily="34" charset="-122"/>
                <a:cs typeface="Arial"/>
              </a:rPr>
              <a:t> Through this model, the Foundation will:
</a:t>
            </a: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Reduce administrative and regulatory barriers </a:t>
            </a:r>
            <a:r>
              <a:rPr lang="en-US" sz="1512">
                <a:solidFill>
                  <a:srgbClr val="FFFFFF"/>
                </a:solidFill>
                <a:latin typeface="Arial" pitchFamily="34" charset="0"/>
                <a:ea typeface="Arial" pitchFamily="34" charset="-122"/>
                <a:cs typeface="Arial" pitchFamily="34" charset="-120"/>
              </a:rPr>
              <a:t>by serving as the single point of contact with USDOL and managing registration, reporting, and compliance on behalf of members.</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Standardize high-quality, industry-aligned frameworks </a:t>
            </a:r>
            <a:r>
              <a:rPr lang="en-US" sz="1512">
                <a:solidFill>
                  <a:srgbClr val="FFFFFF"/>
                </a:solidFill>
                <a:latin typeface="Arial" pitchFamily="34" charset="0"/>
                <a:ea typeface="Arial" pitchFamily="34" charset="-122"/>
                <a:cs typeface="Arial" pitchFamily="34" charset="-120"/>
              </a:rPr>
              <a:t>that reflect real semiconductor roles and skills while remaining adaptable to employer-specific needs.</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pitchFamily="34" charset="0"/>
                <a:ea typeface="Arial" pitchFamily="34" charset="-122"/>
                <a:cs typeface="Arial" pitchFamily="34" charset="-120"/>
              </a:rPr>
              <a:t>Enable faster deployment across states and regions </a:t>
            </a:r>
            <a:r>
              <a:rPr lang="en-US" sz="1512">
                <a:solidFill>
                  <a:srgbClr val="FFFFFF"/>
                </a:solidFill>
                <a:latin typeface="Arial" pitchFamily="34" charset="0"/>
                <a:ea typeface="Arial" pitchFamily="34" charset="-122"/>
                <a:cs typeface="Arial" pitchFamily="34" charset="-120"/>
              </a:rPr>
              <a:t>through nationally approved standards that can be implemented without rebuilding programs state-by-state.</a:t>
            </a:r>
          </a:p>
          <a:p>
            <a:pPr marL="246888" lvl="2" indent="-82296" defTabSz="219456">
              <a:buSzPct val="100000"/>
              <a:buFontTx/>
              <a:buChar char="•"/>
            </a:pPr>
            <a:endParaRPr lang="en-US" sz="1512">
              <a:solidFill>
                <a:srgbClr val="FFFFFF"/>
              </a:solidFill>
              <a:latin typeface="Arial" pitchFamily="34" charset="0"/>
              <a:ea typeface="Arial" pitchFamily="34" charset="-122"/>
              <a:cs typeface="Arial" pitchFamily="34" charset="-120"/>
            </a:endParaRPr>
          </a:p>
          <a:p>
            <a:pPr marL="370332" lvl="2" indent="-205740" defTabSz="219456">
              <a:buSzPct val="100000"/>
              <a:buFont typeface="Arial" panose="020B0604020202020204" pitchFamily="34" charset="0"/>
              <a:buChar char="•"/>
            </a:pPr>
            <a:r>
              <a:rPr lang="en-US" sz="1512" b="1">
                <a:solidFill>
                  <a:srgbClr val="FFFFFF"/>
                </a:solidFill>
                <a:latin typeface="Arial"/>
                <a:ea typeface="Arial" pitchFamily="34" charset="-122"/>
                <a:cs typeface="Arial"/>
              </a:rPr>
              <a:t>Ensure federal quality standards </a:t>
            </a:r>
            <a:r>
              <a:rPr lang="en-US" sz="1512">
                <a:solidFill>
                  <a:srgbClr val="FFFFFF"/>
                </a:solidFill>
                <a:latin typeface="Arial"/>
                <a:ea typeface="Arial" pitchFamily="34" charset="-122"/>
                <a:cs typeface="Arial"/>
              </a:rPr>
              <a:t>without limiting employer control by maintaining compliance, reporting and oversight while employers retain authority over hiring, training, and workforce outcomes.</a:t>
            </a:r>
            <a:endParaRPr lang="en-US" sz="432">
              <a:solidFill>
                <a:prstClr val="black"/>
              </a:solidFill>
              <a:latin typeface="Arial"/>
              <a:cs typeface="Arial"/>
            </a:endParaRPr>
          </a:p>
        </p:txBody>
      </p:sp>
      <p:sp>
        <p:nvSpPr>
          <p:cNvPr id="8" name="Object 7"/>
          <p:cNvSpPr txBox="1"/>
          <p:nvPr/>
        </p:nvSpPr>
        <p:spPr>
          <a:xfrm>
            <a:off x="560487" y="5322094"/>
            <a:ext cx="4368998" cy="642937"/>
          </a:xfrm>
          <a:prstGeom prst="rect">
            <a:avLst/>
          </a:prstGeom>
          <a:noFill/>
        </p:spPr>
        <p:txBody>
          <a:bodyPr wrap="square" rtlCol="0" anchor="ctr"/>
          <a:lstStyle/>
          <a:p>
            <a:pPr defTabSz="219456"/>
            <a:r>
              <a:rPr lang="en-US" sz="1416" dirty="0">
                <a:solidFill>
                  <a:schemeClr val="bg1"/>
                </a:solidFill>
                <a:latin typeface="Arial" pitchFamily="34" charset="0"/>
                <a:ea typeface="Arial" pitchFamily="34" charset="-122"/>
                <a:cs typeface="Arial" pitchFamily="34" charset="-120"/>
              </a:rPr>
              <a:t>The SEMI Foundation can now design, register, and scale apprenticeships nationally, working directly with member companies, removing friction and accelerating adoption</a:t>
            </a:r>
            <a:endParaRPr lang="en-US" sz="432" dirty="0">
              <a:solidFill>
                <a:schemeClr val="bg1"/>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5A2AF-991E-4DF1-E55B-C8DDBF6C7540}"/>
            </a:ext>
          </a:extLst>
        </p:cNvPr>
        <p:cNvGrpSpPr/>
        <p:nvPr/>
      </p:nvGrpSpPr>
      <p:grpSpPr>
        <a:xfrm>
          <a:off x="0" y="0"/>
          <a:ext cx="0" cy="0"/>
          <a:chOff x="0" y="0"/>
          <a:chExt cx="0" cy="0"/>
        </a:xfrm>
      </p:grpSpPr>
      <p:pic>
        <p:nvPicPr>
          <p:cNvPr id="2" name="Object 1" descr="preencoded.png">
            <a:extLst>
              <a:ext uri="{FF2B5EF4-FFF2-40B4-BE49-F238E27FC236}">
                <a16:creationId xmlns:a16="http://schemas.microsoft.com/office/drawing/2014/main" id="{8E0EDFC7-3CB7-6224-E2CD-A9453E6A2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a:extLst>
              <a:ext uri="{FF2B5EF4-FFF2-40B4-BE49-F238E27FC236}">
                <a16:creationId xmlns:a16="http://schemas.microsoft.com/office/drawing/2014/main" id="{8F465AFA-714E-59D0-4139-D4EA8939AE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2940844" cy="6858000"/>
          </a:xfrm>
          <a:prstGeom prst="rect">
            <a:avLst/>
          </a:prstGeom>
        </p:spPr>
      </p:pic>
      <p:pic>
        <p:nvPicPr>
          <p:cNvPr id="5" name="Object 4" descr="preencoded.png">
            <a:extLst>
              <a:ext uri="{FF2B5EF4-FFF2-40B4-BE49-F238E27FC236}">
                <a16:creationId xmlns:a16="http://schemas.microsoft.com/office/drawing/2014/main" id="{9D730117-6AC4-F2C9-BAD9-E4C9F52651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40610" y="2226093"/>
            <a:ext cx="2352006" cy="2352006"/>
          </a:xfrm>
          <a:prstGeom prst="rect">
            <a:avLst/>
          </a:prstGeom>
        </p:spPr>
      </p:pic>
      <p:pic>
        <p:nvPicPr>
          <p:cNvPr id="6" name="Object 5" descr="preencoded.png">
            <a:extLst>
              <a:ext uri="{FF2B5EF4-FFF2-40B4-BE49-F238E27FC236}">
                <a16:creationId xmlns:a16="http://schemas.microsoft.com/office/drawing/2014/main" id="{B0050601-B33B-7783-0553-129E0C1AA93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5719" y="2518172"/>
            <a:ext cx="1831650" cy="1727580"/>
          </a:xfrm>
          <a:prstGeom prst="rect">
            <a:avLst/>
          </a:prstGeom>
        </p:spPr>
      </p:pic>
      <p:pic>
        <p:nvPicPr>
          <p:cNvPr id="7" name="Object 6" descr="preencoded.png">
            <a:extLst>
              <a:ext uri="{FF2B5EF4-FFF2-40B4-BE49-F238E27FC236}">
                <a16:creationId xmlns:a16="http://schemas.microsoft.com/office/drawing/2014/main" id="{FA5A6E2E-EDC5-FF76-6056-272BEFC4A28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31906" y="345282"/>
            <a:ext cx="4194772" cy="827484"/>
          </a:xfrm>
          <a:prstGeom prst="rect">
            <a:avLst/>
          </a:prstGeom>
        </p:spPr>
      </p:pic>
      <p:sp>
        <p:nvSpPr>
          <p:cNvPr id="8" name="Object 7">
            <a:extLst>
              <a:ext uri="{FF2B5EF4-FFF2-40B4-BE49-F238E27FC236}">
                <a16:creationId xmlns:a16="http://schemas.microsoft.com/office/drawing/2014/main" id="{7E01DB0F-1106-7D16-5715-3B7EF5A23C9F}"/>
              </a:ext>
            </a:extLst>
          </p:cNvPr>
          <p:cNvSpPr txBox="1"/>
          <p:nvPr/>
        </p:nvSpPr>
        <p:spPr>
          <a:xfrm>
            <a:off x="7019785" y="3126441"/>
            <a:ext cx="3101816" cy="607219"/>
          </a:xfrm>
          <a:prstGeom prst="rect">
            <a:avLst/>
          </a:prstGeom>
          <a:noFill/>
        </p:spPr>
        <p:txBody>
          <a:bodyPr wrap="square" lIns="91440" tIns="45720" rIns="91440" bIns="45720" rtlCol="0" anchor="ctr"/>
          <a:lstStyle/>
          <a:p>
            <a:pPr>
              <a:buNone/>
            </a:pPr>
            <a:r>
              <a:rPr lang="en-US" sz="2800" b="1" dirty="0">
                <a:solidFill>
                  <a:srgbClr val="333333"/>
                </a:solidFill>
                <a:latin typeface="Oswald"/>
                <a:ea typeface="Oswald" pitchFamily="34" charset="-122"/>
                <a:cs typeface="Oswald" pitchFamily="34" charset="-120"/>
              </a:rPr>
              <a:t>Michelle Williams
</a:t>
            </a:r>
            <a:r>
              <a:rPr lang="en-US" sz="1950" b="1" dirty="0">
                <a:solidFill>
                  <a:srgbClr val="333333"/>
                </a:solidFill>
                <a:latin typeface="Arial"/>
                <a:ea typeface="Arial" pitchFamily="34" charset="-122"/>
                <a:cs typeface="Arial"/>
              </a:rPr>
              <a:t>Executive Director</a:t>
            </a:r>
          </a:p>
          <a:p>
            <a:r>
              <a:rPr lang="en-US" sz="1950" dirty="0">
                <a:solidFill>
                  <a:srgbClr val="333333"/>
                </a:solidFill>
                <a:latin typeface="Arial"/>
                <a:cs typeface="Arial"/>
              </a:rPr>
              <a:t>mwilliams@semi.org</a:t>
            </a:r>
          </a:p>
        </p:txBody>
      </p:sp>
    </p:spTree>
    <p:extLst>
      <p:ext uri="{BB962C8B-B14F-4D97-AF65-F5344CB8AC3E}">
        <p14:creationId xmlns:p14="http://schemas.microsoft.com/office/powerpoint/2010/main" val="3384041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0125" y="770930"/>
            <a:ext cx="4012406" cy="845344"/>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84031" y="1857375"/>
            <a:ext cx="506016" cy="50601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84031" y="2690812"/>
            <a:ext cx="506016" cy="506016"/>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84031" y="3583781"/>
            <a:ext cx="506016" cy="506016"/>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584031" y="4417218"/>
            <a:ext cx="506016" cy="506016"/>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584031" y="5262562"/>
            <a:ext cx="506016" cy="506016"/>
          </a:xfrm>
          <a:prstGeom prst="rect">
            <a:avLst/>
          </a:prstGeom>
        </p:spPr>
      </p:pic>
      <p:sp>
        <p:nvSpPr>
          <p:cNvPr id="11" name="Object 10"/>
          <p:cNvSpPr txBox="1"/>
          <p:nvPr/>
        </p:nvSpPr>
        <p:spPr>
          <a:xfrm>
            <a:off x="6262688" y="1809750"/>
            <a:ext cx="5101233" cy="4071937"/>
          </a:xfrm>
          <a:prstGeom prst="rect">
            <a:avLst/>
          </a:prstGeom>
          <a:noFill/>
        </p:spPr>
        <p:txBody>
          <a:bodyPr wrap="square" rtlCol="0" anchor="ctr"/>
          <a:lstStyle/>
          <a:p>
            <a:pPr>
              <a:buNone/>
            </a:pPr>
            <a:r>
              <a:rPr lang="en-US" sz="1416" b="1" dirty="0">
                <a:solidFill>
                  <a:srgbClr val="FFFFFF"/>
                </a:solidFill>
                <a:latin typeface="Arial" pitchFamily="34" charset="0"/>
                <a:ea typeface="Arial" pitchFamily="34" charset="-122"/>
                <a:cs typeface="Arial" pitchFamily="34" charset="-120"/>
              </a:rPr>
              <a:t>Partner on Workforce Programs
</a:t>
            </a:r>
            <a:r>
              <a:rPr lang="en-US" sz="1416" dirty="0">
                <a:solidFill>
                  <a:srgbClr val="FFFFFF"/>
                </a:solidFill>
                <a:latin typeface="Arial" pitchFamily="34" charset="0"/>
                <a:ea typeface="Arial" pitchFamily="34" charset="-122"/>
                <a:cs typeface="Arial" pitchFamily="34" charset="-120"/>
              </a:rPr>
              <a:t>Shape talent pipelines through internships, apprenticeships, and curriculum alignment.</a:t>
            </a:r>
          </a:p>
          <a:p>
            <a:pPr>
              <a:buNone/>
            </a:pPr>
            <a:r>
              <a:rPr lang="en-US" sz="1416" dirty="0">
                <a:solidFill>
                  <a:srgbClr val="FFFFFF"/>
                </a:solidFill>
                <a:latin typeface="Arial" pitchFamily="34" charset="0"/>
                <a:ea typeface="Arial" pitchFamily="34" charset="-122"/>
                <a:cs typeface="Arial" pitchFamily="34" charset="-120"/>
              </a:rPr>
              <a:t>
</a:t>
            </a:r>
            <a:r>
              <a:rPr lang="en-US" sz="1416" b="1" dirty="0">
                <a:solidFill>
                  <a:srgbClr val="FFFFFF"/>
                </a:solidFill>
                <a:latin typeface="Arial" pitchFamily="34" charset="0"/>
                <a:ea typeface="Arial" pitchFamily="34" charset="-122"/>
                <a:cs typeface="Arial" pitchFamily="34" charset="-120"/>
              </a:rPr>
              <a:t>Join Our Networks
</a:t>
            </a:r>
            <a:r>
              <a:rPr lang="en-US" sz="1416" dirty="0">
                <a:solidFill>
                  <a:srgbClr val="FFFFFF"/>
                </a:solidFill>
                <a:latin typeface="Arial" pitchFamily="34" charset="0"/>
                <a:ea typeface="Arial" pitchFamily="34" charset="-122"/>
                <a:cs typeface="Arial" pitchFamily="34" charset="-120"/>
              </a:rPr>
              <a:t>Collaborate with peers and share best practices</a:t>
            </a:r>
          </a:p>
          <a:p>
            <a:pPr>
              <a:buNone/>
            </a:pPr>
            <a:r>
              <a:rPr lang="en-US" sz="1416" dirty="0">
                <a:solidFill>
                  <a:srgbClr val="FFFFFF"/>
                </a:solidFill>
                <a:latin typeface="Arial" pitchFamily="34" charset="0"/>
                <a:ea typeface="Arial" pitchFamily="34" charset="-122"/>
                <a:cs typeface="Arial" pitchFamily="34" charset="-120"/>
              </a:rPr>
              <a:t>
</a:t>
            </a:r>
            <a:r>
              <a:rPr lang="en-US" sz="1416" b="1" dirty="0">
                <a:solidFill>
                  <a:srgbClr val="FFFFFF"/>
                </a:solidFill>
                <a:latin typeface="Arial" pitchFamily="34" charset="0"/>
                <a:ea typeface="Arial" pitchFamily="34" charset="-122"/>
                <a:cs typeface="Arial" pitchFamily="34" charset="-120"/>
              </a:rPr>
              <a:t>Sponsor Awareness + Education Initiatives
</a:t>
            </a:r>
            <a:r>
              <a:rPr lang="en-US" sz="1416" dirty="0">
                <a:solidFill>
                  <a:srgbClr val="FFFFFF"/>
                </a:solidFill>
                <a:latin typeface="Arial" pitchFamily="34" charset="0"/>
                <a:ea typeface="Arial" pitchFamily="34" charset="-122"/>
                <a:cs typeface="Arial" pitchFamily="34" charset="-120"/>
              </a:rPr>
              <a:t>From Chips in Motion to </a:t>
            </a:r>
            <a:r>
              <a:rPr lang="en-US" sz="1416" dirty="0" err="1">
                <a:solidFill>
                  <a:srgbClr val="FFFFFF"/>
                </a:solidFill>
                <a:latin typeface="Arial" pitchFamily="34" charset="0"/>
                <a:ea typeface="Arial" pitchFamily="34" charset="-122"/>
                <a:cs typeface="Arial" pitchFamily="34" charset="-120"/>
              </a:rPr>
              <a:t>SEMIquest</a:t>
            </a:r>
            <a:r>
              <a:rPr lang="en-US" sz="1416" dirty="0">
                <a:solidFill>
                  <a:srgbClr val="FFFFFF"/>
                </a:solidFill>
                <a:latin typeface="Arial" pitchFamily="34" charset="0"/>
                <a:ea typeface="Arial" pitchFamily="34" charset="-122"/>
                <a:cs typeface="Arial" pitchFamily="34" charset="-120"/>
              </a:rPr>
              <a:t> and Student Tours—make semiconductors visible and exciting.</a:t>
            </a:r>
          </a:p>
          <a:p>
            <a:pPr>
              <a:buNone/>
            </a:pPr>
            <a:r>
              <a:rPr lang="en-US" sz="1416" dirty="0">
                <a:solidFill>
                  <a:srgbClr val="FFFFFF"/>
                </a:solidFill>
                <a:latin typeface="Arial" pitchFamily="34" charset="0"/>
                <a:ea typeface="Arial" pitchFamily="34" charset="-122"/>
                <a:cs typeface="Arial" pitchFamily="34" charset="-120"/>
              </a:rPr>
              <a:t>
</a:t>
            </a:r>
            <a:r>
              <a:rPr lang="en-US" sz="1416" b="1" dirty="0">
                <a:solidFill>
                  <a:srgbClr val="FFFFFF"/>
                </a:solidFill>
                <a:latin typeface="Arial" pitchFamily="34" charset="0"/>
                <a:ea typeface="Arial" pitchFamily="34" charset="-122"/>
                <a:cs typeface="Arial" pitchFamily="34" charset="-120"/>
              </a:rPr>
              <a:t>Support Access Programs
</a:t>
            </a:r>
            <a:r>
              <a:rPr lang="en-US" sz="1416" dirty="0">
                <a:solidFill>
                  <a:srgbClr val="FFFFFF"/>
                </a:solidFill>
                <a:latin typeface="Arial" pitchFamily="34" charset="0"/>
                <a:ea typeface="Arial" pitchFamily="34" charset="-122"/>
                <a:cs typeface="Arial" pitchFamily="34" charset="-120"/>
              </a:rPr>
              <a:t>Champion initiatives like Women in Semiconductors, </a:t>
            </a:r>
            <a:r>
              <a:rPr lang="en-US" sz="1416" dirty="0" err="1">
                <a:solidFill>
                  <a:srgbClr val="FFFFFF"/>
                </a:solidFill>
                <a:latin typeface="Arial" pitchFamily="34" charset="0"/>
                <a:ea typeface="Arial" pitchFamily="34" charset="-122"/>
                <a:cs typeface="Arial" pitchFamily="34" charset="-120"/>
              </a:rPr>
              <a:t>VetWorks</a:t>
            </a:r>
            <a:endParaRPr lang="en-US" sz="1416" dirty="0">
              <a:solidFill>
                <a:srgbClr val="FFFFFF"/>
              </a:solidFill>
              <a:latin typeface="Arial" pitchFamily="34" charset="0"/>
              <a:ea typeface="Arial" pitchFamily="34" charset="-122"/>
              <a:cs typeface="Arial" pitchFamily="34" charset="-120"/>
            </a:endParaRPr>
          </a:p>
          <a:p>
            <a:pPr>
              <a:buNone/>
            </a:pPr>
            <a:r>
              <a:rPr lang="en-US" sz="1416" dirty="0">
                <a:solidFill>
                  <a:srgbClr val="FFFFFF"/>
                </a:solidFill>
                <a:latin typeface="Arial" pitchFamily="34" charset="0"/>
                <a:ea typeface="Arial" pitchFamily="34" charset="-122"/>
                <a:cs typeface="Arial" pitchFamily="34" charset="-120"/>
              </a:rPr>
              <a:t>
</a:t>
            </a:r>
            <a:r>
              <a:rPr lang="en-US" sz="1416" b="1" dirty="0">
                <a:solidFill>
                  <a:srgbClr val="FFFFFF"/>
                </a:solidFill>
                <a:latin typeface="Arial" pitchFamily="34" charset="0"/>
                <a:ea typeface="Arial" pitchFamily="34" charset="-122"/>
                <a:cs typeface="Arial" pitchFamily="34" charset="-120"/>
              </a:rPr>
              <a:t>Invest in the Future
</a:t>
            </a:r>
            <a:r>
              <a:rPr lang="en-US" sz="1416" dirty="0">
                <a:solidFill>
                  <a:srgbClr val="FFFFFF"/>
                </a:solidFill>
                <a:latin typeface="Arial" pitchFamily="34" charset="0"/>
                <a:ea typeface="Arial" pitchFamily="34" charset="-122"/>
                <a:cs typeface="Arial" pitchFamily="34" charset="-120"/>
              </a:rPr>
              <a:t>Support scholarships, program expansion, and national efforts like the NNME to sustain long-term growth.</a:t>
            </a:r>
            <a:endParaRPr lang="en-US" sz="432" dirty="0"/>
          </a:p>
        </p:txBody>
      </p:sp>
      <p:sp>
        <p:nvSpPr>
          <p:cNvPr id="12" name="Object 11"/>
          <p:cNvSpPr txBox="1"/>
          <p:nvPr/>
        </p:nvSpPr>
        <p:spPr>
          <a:xfrm>
            <a:off x="1000125" y="1952625"/>
            <a:ext cx="4332387" cy="2952750"/>
          </a:xfrm>
          <a:prstGeom prst="rect">
            <a:avLst/>
          </a:prstGeom>
          <a:noFill/>
        </p:spPr>
        <p:txBody>
          <a:bodyPr wrap="square" rtlCol="0" anchor="ctr"/>
          <a:lstStyle/>
          <a:p>
            <a:pPr>
              <a:buNone/>
            </a:pPr>
            <a:r>
              <a:rPr lang="en-US" sz="7032" b="1">
                <a:solidFill>
                  <a:srgbClr val="FFFFFF"/>
                </a:solidFill>
                <a:latin typeface="Oswald" pitchFamily="34" charset="0"/>
                <a:ea typeface="Oswald" pitchFamily="34" charset="-122"/>
                <a:cs typeface="Oswald" pitchFamily="34" charset="-120"/>
              </a:rPr>
              <a:t>Powering Progress Together.</a:t>
            </a:r>
            <a:endParaRPr lang="en-US" sz="432"/>
          </a:p>
        </p:txBody>
      </p:sp>
      <p:sp>
        <p:nvSpPr>
          <p:cNvPr id="13" name="Object 12"/>
          <p:cNvSpPr txBox="1"/>
          <p:nvPr/>
        </p:nvSpPr>
        <p:spPr>
          <a:xfrm>
            <a:off x="1273969" y="5464969"/>
            <a:ext cx="3050976" cy="369094"/>
          </a:xfrm>
          <a:prstGeom prst="rect">
            <a:avLst/>
          </a:prstGeom>
          <a:noFill/>
        </p:spPr>
        <p:txBody>
          <a:bodyPr wrap="square" rtlCol="0" anchor="ctr"/>
          <a:lstStyle/>
          <a:p>
            <a:pPr algn="ctr">
              <a:buNone/>
            </a:pPr>
            <a:r>
              <a:rPr lang="en-US" sz="2448" i="1">
                <a:solidFill>
                  <a:srgbClr val="FFFFFF"/>
                </a:solidFill>
                <a:latin typeface="Arial" pitchFamily="34" charset="0"/>
                <a:ea typeface="Arial" pitchFamily="34" charset="-122"/>
                <a:cs typeface="Arial" pitchFamily="34" charset="-120"/>
              </a:rPr>
              <a:t>Ways to get involved</a:t>
            </a:r>
            <a:endParaRPr lang="en-US" sz="432"/>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906" y="0"/>
            <a:ext cx="12192000" cy="6822281"/>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16882" y="848853"/>
            <a:ext cx="4558236" cy="1022872"/>
          </a:xfrm>
          <a:prstGeom prst="rect">
            <a:avLst/>
          </a:prstGeom>
        </p:spPr>
      </p:pic>
      <p:sp>
        <p:nvSpPr>
          <p:cNvPr id="6" name="Object 5"/>
          <p:cNvSpPr txBox="1"/>
          <p:nvPr/>
        </p:nvSpPr>
        <p:spPr>
          <a:xfrm>
            <a:off x="1386520" y="2561997"/>
            <a:ext cx="9442772" cy="1000125"/>
          </a:xfrm>
          <a:prstGeom prst="rect">
            <a:avLst/>
          </a:prstGeom>
          <a:noFill/>
        </p:spPr>
        <p:txBody>
          <a:bodyPr wrap="square" rtlCol="0" anchor="ctr"/>
          <a:lstStyle/>
          <a:p>
            <a:pPr algn="ctr">
              <a:buNone/>
            </a:pPr>
            <a:r>
              <a:rPr lang="en-US" sz="3552" b="1">
                <a:solidFill>
                  <a:srgbClr val="FFFFFF"/>
                </a:solidFill>
                <a:latin typeface="Oswald" pitchFamily="34" charset="0"/>
                <a:ea typeface="Oswald" pitchFamily="34" charset="-122"/>
                <a:cs typeface="Oswald" pitchFamily="34" charset="-120"/>
              </a:rPr>
              <a:t>The workforce challenge is the </a:t>
            </a:r>
            <a:r>
              <a:rPr lang="en-US" sz="3552" b="1">
                <a:solidFill>
                  <a:srgbClr val="55A51C"/>
                </a:solidFill>
                <a:latin typeface="Oswald" pitchFamily="34" charset="0"/>
                <a:ea typeface="Oswald" pitchFamily="34" charset="-122"/>
                <a:cs typeface="Oswald" pitchFamily="34" charset="-120"/>
              </a:rPr>
              <a:t>opportunity</a:t>
            </a:r>
            <a:r>
              <a:rPr lang="en-US" sz="3552" b="1">
                <a:solidFill>
                  <a:srgbClr val="FFFFFF"/>
                </a:solidFill>
                <a:latin typeface="Oswald" pitchFamily="34" charset="0"/>
                <a:ea typeface="Oswald" pitchFamily="34" charset="-122"/>
                <a:cs typeface="Oswald" pitchFamily="34" charset="-120"/>
              </a:rPr>
              <a:t> of our time. Let's collaborate! </a:t>
            </a:r>
            <a:endParaRPr lang="en-US" sz="432"/>
          </a:p>
        </p:txBody>
      </p:sp>
      <p:sp>
        <p:nvSpPr>
          <p:cNvPr id="7" name="Object 6"/>
          <p:cNvSpPr txBox="1"/>
          <p:nvPr/>
        </p:nvSpPr>
        <p:spPr>
          <a:xfrm>
            <a:off x="2684257" y="4222998"/>
            <a:ext cx="6823486" cy="1238250"/>
          </a:xfrm>
          <a:prstGeom prst="rect">
            <a:avLst/>
          </a:prstGeom>
          <a:noFill/>
        </p:spPr>
        <p:txBody>
          <a:bodyPr wrap="square" rtlCol="0" anchor="ctr"/>
          <a:lstStyle/>
          <a:p>
            <a:pPr algn="ctr">
              <a:buNone/>
            </a:pPr>
            <a:r>
              <a:rPr lang="en-US" sz="2712" b="1">
                <a:solidFill>
                  <a:srgbClr val="FFFFFF"/>
                </a:solidFill>
                <a:latin typeface="Arial" pitchFamily="34" charset="0"/>
                <a:ea typeface="Arial" pitchFamily="34" charset="-122"/>
                <a:cs typeface="Arial" pitchFamily="34" charset="-120"/>
              </a:rPr>
              <a:t>Michelle Williams</a:t>
            </a:r>
          </a:p>
          <a:p>
            <a:pPr algn="ctr">
              <a:buNone/>
            </a:pPr>
            <a:r>
              <a:rPr lang="en-US" sz="2712">
                <a:solidFill>
                  <a:srgbClr val="FFFFFF"/>
                </a:solidFill>
                <a:latin typeface="Arial" pitchFamily="34" charset="0"/>
                <a:ea typeface="Arial" pitchFamily="34" charset="-122"/>
                <a:cs typeface="Arial" pitchFamily="34" charset="-120"/>
              </a:rPr>
              <a:t>Executive Director, SEMI Foundation</a:t>
            </a:r>
          </a:p>
          <a:p>
            <a:pPr algn="ctr">
              <a:buNone/>
            </a:pPr>
            <a:r>
              <a:rPr lang="en-US" sz="2712">
                <a:solidFill>
                  <a:srgbClr val="FFFFFF"/>
                </a:solidFill>
                <a:latin typeface="Arial" pitchFamily="34" charset="0"/>
                <a:ea typeface="Arial" pitchFamily="34" charset="-122"/>
                <a:cs typeface="Arial" pitchFamily="34" charset="-120"/>
              </a:rPr>
              <a:t>mwilliams@semi.org</a:t>
            </a:r>
            <a:endParaRPr lang="en-US" sz="43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69906"/>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90242" y="1309688"/>
            <a:ext cx="6231802" cy="1229320"/>
          </a:xfrm>
          <a:prstGeom prst="rect">
            <a:avLst/>
          </a:prstGeom>
        </p:spPr>
      </p:pic>
      <p:sp>
        <p:nvSpPr>
          <p:cNvPr id="6" name="Object 5"/>
          <p:cNvSpPr txBox="1"/>
          <p:nvPr/>
        </p:nvSpPr>
        <p:spPr>
          <a:xfrm>
            <a:off x="1500187" y="3059906"/>
            <a:ext cx="9308530" cy="1785937"/>
          </a:xfrm>
          <a:prstGeom prst="rect">
            <a:avLst/>
          </a:prstGeom>
          <a:noFill/>
        </p:spPr>
        <p:txBody>
          <a:bodyPr wrap="square" rtlCol="0" anchor="ctr"/>
          <a:lstStyle/>
          <a:p>
            <a:pPr algn="ctr">
              <a:lnSpc>
                <a:spcPts val="4704"/>
              </a:lnSpc>
            </a:pPr>
            <a:r>
              <a:rPr lang="en-US" sz="4680" b="1">
                <a:solidFill>
                  <a:srgbClr val="FFFFFF"/>
                </a:solidFill>
                <a:latin typeface="Oswald" pitchFamily="34" charset="0"/>
                <a:ea typeface="Oswald" pitchFamily="34" charset="-122"/>
                <a:cs typeface="Oswald" pitchFamily="34" charset="-120"/>
              </a:rPr>
              <a:t>Every </a:t>
            </a:r>
            <a:r>
              <a:rPr lang="en-US" sz="4680" b="1">
                <a:solidFill>
                  <a:srgbClr val="55A51C"/>
                </a:solidFill>
                <a:latin typeface="Oswald" pitchFamily="34" charset="0"/>
                <a:ea typeface="Oswald" pitchFamily="34" charset="-122"/>
                <a:cs typeface="Oswald" pitchFamily="34" charset="-120"/>
              </a:rPr>
              <a:t>innovation</a:t>
            </a:r>
            <a:r>
              <a:rPr lang="en-US" sz="4680" b="1">
                <a:solidFill>
                  <a:srgbClr val="FFFFFF"/>
                </a:solidFill>
                <a:latin typeface="Oswald" pitchFamily="34" charset="0"/>
                <a:ea typeface="Oswald" pitchFamily="34" charset="-122"/>
                <a:cs typeface="Oswald" pitchFamily="34" charset="-120"/>
              </a:rPr>
              <a:t> begins with a chip: AI, EVs, clean energy, medicine, space, etc.  </a:t>
            </a:r>
            <a:endParaRPr lang="en-US" sz="432"/>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0125" y="770930"/>
            <a:ext cx="4012406" cy="845344"/>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71492" y="2366367"/>
            <a:ext cx="952500" cy="476250"/>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71492" y="3485554"/>
            <a:ext cx="952500" cy="476250"/>
          </a:xfrm>
          <a:prstGeom prst="rect">
            <a:avLst/>
          </a:prstGeom>
        </p:spPr>
      </p:pic>
      <p:sp>
        <p:nvSpPr>
          <p:cNvPr id="8" name="Object 7"/>
          <p:cNvSpPr txBox="1"/>
          <p:nvPr/>
        </p:nvSpPr>
        <p:spPr>
          <a:xfrm>
            <a:off x="6369844" y="2369344"/>
            <a:ext cx="5101233" cy="2095500"/>
          </a:xfrm>
          <a:prstGeom prst="rect">
            <a:avLst/>
          </a:prstGeom>
          <a:noFill/>
        </p:spPr>
        <p:txBody>
          <a:bodyPr wrap="square" lIns="21946" tIns="10973" rIns="21946" bIns="10973" rtlCol="0" anchor="ctr"/>
          <a:lstStyle/>
          <a:p>
            <a:pPr>
              <a:buNone/>
            </a:pPr>
            <a:r>
              <a:rPr lang="en-US" sz="1968" dirty="0">
                <a:solidFill>
                  <a:srgbClr val="FFFFFF"/>
                </a:solidFill>
                <a:latin typeface="Arial"/>
                <a:ea typeface="Arial" pitchFamily="34" charset="-122"/>
                <a:cs typeface="Arial"/>
              </a:rPr>
              <a:t>Innovation isn’t possible without people.
</a:t>
            </a:r>
            <a:r>
              <a:rPr lang="en-US" sz="1968" b="1" dirty="0">
                <a:solidFill>
                  <a:srgbClr val="FFFFFF"/>
                </a:solidFill>
                <a:latin typeface="Arial"/>
                <a:ea typeface="Arial" pitchFamily="34" charset="-122"/>
                <a:cs typeface="Arial"/>
              </a:rPr>
              <a:t>Skilled. Inspired.</a:t>
            </a:r>
          </a:p>
          <a:p>
            <a:pPr>
              <a:buNone/>
            </a:pPr>
            <a:r>
              <a:rPr lang="en-US" sz="1968" b="1" dirty="0">
                <a:solidFill>
                  <a:srgbClr val="FFFFFF"/>
                </a:solidFill>
                <a:latin typeface="Arial"/>
                <a:ea typeface="Arial" pitchFamily="34" charset="-122"/>
                <a:cs typeface="Arial"/>
              </a:rPr>
              <a:t>
</a:t>
            </a:r>
          </a:p>
          <a:p>
            <a:pPr>
              <a:buNone/>
            </a:pPr>
            <a:r>
              <a:rPr lang="en-US" sz="1968" dirty="0">
                <a:solidFill>
                  <a:srgbClr val="FFFFFF"/>
                </a:solidFill>
                <a:latin typeface="Arial"/>
                <a:ea typeface="Arial" pitchFamily="34" charset="-122"/>
                <a:cs typeface="Arial"/>
              </a:rPr>
              <a:t>The demand for semiconductor talent has never been greater. More than </a:t>
            </a:r>
            <a:r>
              <a:rPr lang="en-US" sz="1968" b="1" dirty="0">
                <a:solidFill>
                  <a:srgbClr val="55A51C"/>
                </a:solidFill>
                <a:latin typeface="Gotham Black" panose="02000604040000020004" pitchFamily="50" charset="0"/>
                <a:ea typeface="Arial" pitchFamily="34" charset="-122"/>
                <a:cs typeface="Arial"/>
              </a:rPr>
              <a:t>170,000</a:t>
            </a:r>
            <a:r>
              <a:rPr lang="en-US" sz="1968" dirty="0">
                <a:solidFill>
                  <a:srgbClr val="FFFFFF"/>
                </a:solidFill>
                <a:latin typeface="Arial"/>
                <a:ea typeface="Arial" pitchFamily="34" charset="-122"/>
                <a:cs typeface="Arial"/>
              </a:rPr>
              <a:t> new workers will be needed in the U.S. in the next five years.</a:t>
            </a:r>
            <a:endParaRPr lang="en-US" sz="432" dirty="0">
              <a:latin typeface="Arial"/>
              <a:cs typeface="Arial"/>
            </a:endParaRPr>
          </a:p>
        </p:txBody>
      </p:sp>
      <p:sp>
        <p:nvSpPr>
          <p:cNvPr id="9" name="Object 8"/>
          <p:cNvSpPr txBox="1"/>
          <p:nvPr/>
        </p:nvSpPr>
        <p:spPr>
          <a:xfrm>
            <a:off x="939105" y="2229446"/>
            <a:ext cx="4510719" cy="3571875"/>
          </a:xfrm>
          <a:prstGeom prst="rect">
            <a:avLst/>
          </a:prstGeom>
          <a:noFill/>
        </p:spPr>
        <p:txBody>
          <a:bodyPr wrap="square" rtlCol="0" anchor="ctr"/>
          <a:lstStyle/>
          <a:p>
            <a:pPr>
              <a:buNone/>
            </a:pPr>
            <a:r>
              <a:rPr lang="en-US" sz="8520" b="1">
                <a:solidFill>
                  <a:srgbClr val="FFFFFF"/>
                </a:solidFill>
                <a:latin typeface="Oswald" pitchFamily="34" charset="0"/>
                <a:ea typeface="Oswald" pitchFamily="34" charset="-122"/>
                <a:cs typeface="Oswald" pitchFamily="34" charset="-120"/>
              </a:rPr>
              <a:t>People Power Progress.</a:t>
            </a:r>
            <a:endParaRPr lang="en-US" sz="432"/>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12192000" cy="2714625"/>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714625"/>
            <a:ext cx="12168187" cy="4131469"/>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40743" y="3757731"/>
            <a:ext cx="1154906" cy="1154906"/>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68391" y="3999654"/>
            <a:ext cx="678656" cy="678656"/>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07906" y="3750469"/>
            <a:ext cx="1154906" cy="1154906"/>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40078" y="3975841"/>
            <a:ext cx="678656" cy="678656"/>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4242" y="3702844"/>
            <a:ext cx="1154906" cy="1154906"/>
          </a:xfrm>
          <a:prstGeom prst="rect">
            <a:avLst/>
          </a:prstGeom>
        </p:spPr>
      </p:pic>
      <p:pic>
        <p:nvPicPr>
          <p:cNvPr id="11" name="Object 10" descr="preencode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47485" y="3940123"/>
            <a:ext cx="678656" cy="678656"/>
          </a:xfrm>
          <a:prstGeom prst="rect">
            <a:avLst/>
          </a:prstGeom>
        </p:spPr>
      </p:pic>
      <p:pic>
        <p:nvPicPr>
          <p:cNvPr id="12" name="Object 11" descr="preencode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233422" y="3690938"/>
            <a:ext cx="1154906" cy="1154906"/>
          </a:xfrm>
          <a:prstGeom prst="rect">
            <a:avLst/>
          </a:prstGeom>
        </p:spPr>
      </p:pic>
      <p:pic>
        <p:nvPicPr>
          <p:cNvPr id="13" name="Object 12" descr="preencode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59641" y="3940123"/>
            <a:ext cx="678656" cy="678656"/>
          </a:xfrm>
          <a:prstGeom prst="rect">
            <a:avLst/>
          </a:prstGeom>
        </p:spPr>
      </p:pic>
      <p:pic>
        <p:nvPicPr>
          <p:cNvPr id="14" name="Object 13" descr="preencoded.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16719" y="4512469"/>
            <a:ext cx="3211711" cy="580430"/>
          </a:xfrm>
          <a:prstGeom prst="rect">
            <a:avLst/>
          </a:prstGeom>
        </p:spPr>
      </p:pic>
      <p:sp>
        <p:nvSpPr>
          <p:cNvPr id="15" name="Object 14"/>
          <p:cNvSpPr txBox="1"/>
          <p:nvPr/>
        </p:nvSpPr>
        <p:spPr>
          <a:xfrm>
            <a:off x="5083969" y="595312"/>
            <a:ext cx="6461968" cy="1357313"/>
          </a:xfrm>
          <a:prstGeom prst="rect">
            <a:avLst/>
          </a:prstGeom>
          <a:noFill/>
        </p:spPr>
        <p:txBody>
          <a:bodyPr wrap="square" rtlCol="0" anchor="ctr"/>
          <a:lstStyle/>
          <a:p>
            <a:pPr>
              <a:buNone/>
            </a:pPr>
            <a:r>
              <a:rPr lang="en-US" sz="1776" b="1">
                <a:solidFill>
                  <a:srgbClr val="FFFFFF"/>
                </a:solidFill>
                <a:latin typeface="Arial" pitchFamily="34" charset="0"/>
                <a:ea typeface="Arial" pitchFamily="34" charset="-122"/>
                <a:cs typeface="Arial" pitchFamily="34" charset="-120"/>
              </a:rPr>
              <a:t>Mission</a:t>
            </a:r>
            <a:r>
              <a:rPr lang="en-US" sz="1776">
                <a:solidFill>
                  <a:srgbClr val="FFFFFF"/>
                </a:solidFill>
                <a:latin typeface="Arial" pitchFamily="34" charset="0"/>
                <a:ea typeface="Arial" pitchFamily="34" charset="-122"/>
                <a:cs typeface="Arial" pitchFamily="34" charset="-120"/>
              </a:rPr>
              <a:t>: To support economic opportunity for workers and the sustained growth of the microelectronics industry through creating pathways and opportunities for job seekers, and tools and systems for semiconductor companies to attract, develop, retain, and advance a broad, skilled workforce.</a:t>
            </a:r>
            <a:endParaRPr lang="en-US" sz="432"/>
          </a:p>
        </p:txBody>
      </p:sp>
      <p:sp>
        <p:nvSpPr>
          <p:cNvPr id="16" name="Object 15"/>
          <p:cNvSpPr txBox="1"/>
          <p:nvPr/>
        </p:nvSpPr>
        <p:spPr>
          <a:xfrm>
            <a:off x="3693914" y="5080992"/>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50+ workforce initiatives worldwide in SEMI regions</a:t>
            </a:r>
            <a:endParaRPr lang="en-US" sz="432"/>
          </a:p>
        </p:txBody>
      </p:sp>
      <p:sp>
        <p:nvSpPr>
          <p:cNvPr id="17" name="Object 16"/>
          <p:cNvSpPr txBox="1"/>
          <p:nvPr/>
        </p:nvSpPr>
        <p:spPr>
          <a:xfrm>
            <a:off x="571500" y="523875"/>
            <a:ext cx="3673376" cy="1500187"/>
          </a:xfrm>
          <a:prstGeom prst="rect">
            <a:avLst/>
          </a:prstGeom>
          <a:noFill/>
        </p:spPr>
        <p:txBody>
          <a:bodyPr wrap="square" rtlCol="0" anchor="ctr"/>
          <a:lstStyle/>
          <a:p>
            <a:pPr>
              <a:buNone/>
            </a:pPr>
            <a:r>
              <a:rPr lang="en-US" sz="3288" b="1">
                <a:solidFill>
                  <a:srgbClr val="FFFFFF"/>
                </a:solidFill>
                <a:latin typeface="Oswald" pitchFamily="34" charset="0"/>
                <a:ea typeface="Oswald" pitchFamily="34" charset="-122"/>
                <a:cs typeface="Oswald" pitchFamily="34" charset="-120"/>
              </a:rPr>
              <a:t>Building the Workforce that Powers Our World</a:t>
            </a:r>
            <a:endParaRPr lang="en-US" sz="432"/>
          </a:p>
        </p:txBody>
      </p:sp>
      <p:sp>
        <p:nvSpPr>
          <p:cNvPr id="18" name="Object 17"/>
          <p:cNvSpPr txBox="1"/>
          <p:nvPr/>
        </p:nvSpPr>
        <p:spPr>
          <a:xfrm>
            <a:off x="5762625" y="5066109"/>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Extensive national programming in the United States</a:t>
            </a:r>
            <a:endParaRPr lang="en-US" sz="432"/>
          </a:p>
        </p:txBody>
      </p:sp>
      <p:sp>
        <p:nvSpPr>
          <p:cNvPr id="19" name="Object 18"/>
          <p:cNvSpPr txBox="1"/>
          <p:nvPr/>
        </p:nvSpPr>
        <p:spPr>
          <a:xfrm>
            <a:off x="7881938" y="5024437"/>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Building opportunity at the regional and state level </a:t>
            </a:r>
            <a:endParaRPr lang="en-US" sz="432"/>
          </a:p>
        </p:txBody>
      </p:sp>
      <p:sp>
        <p:nvSpPr>
          <p:cNvPr id="20" name="Object 19"/>
          <p:cNvSpPr txBox="1"/>
          <p:nvPr/>
        </p:nvSpPr>
        <p:spPr>
          <a:xfrm>
            <a:off x="9885164" y="5015508"/>
            <a:ext cx="1891605" cy="702469"/>
          </a:xfrm>
          <a:prstGeom prst="rect">
            <a:avLst/>
          </a:prstGeom>
          <a:noFill/>
        </p:spPr>
        <p:txBody>
          <a:bodyPr wrap="square" rtlCol="0" anchor="ctr"/>
          <a:lstStyle/>
          <a:p>
            <a:pPr algn="ctr">
              <a:buNone/>
            </a:pPr>
            <a:r>
              <a:rPr lang="en-US" sz="1416">
                <a:solidFill>
                  <a:srgbClr val="FFFFFF"/>
                </a:solidFill>
                <a:latin typeface="Arial" pitchFamily="34" charset="0"/>
                <a:ea typeface="Arial" pitchFamily="34" charset="-122"/>
                <a:cs typeface="Arial" pitchFamily="34" charset="-120"/>
              </a:rPr>
              <a:t>Ensuring a skilled</a:t>
            </a:r>
          </a:p>
          <a:p>
            <a:pPr algn="ctr">
              <a:buNone/>
            </a:pPr>
            <a:r>
              <a:rPr lang="en-US" sz="1416">
                <a:solidFill>
                  <a:srgbClr val="FFFFFF"/>
                </a:solidFill>
                <a:latin typeface="Arial" pitchFamily="34" charset="0"/>
                <a:ea typeface="Arial" pitchFamily="34" charset="-122"/>
                <a:cs typeface="Arial" pitchFamily="34" charset="-120"/>
              </a:rPr>
              <a:t>talent pipeline</a:t>
            </a:r>
          </a:p>
          <a:p>
            <a:pPr algn="ctr">
              <a:buNone/>
            </a:pPr>
            <a:r>
              <a:rPr lang="en-US" sz="1416">
                <a:solidFill>
                  <a:srgbClr val="FFFFFF"/>
                </a:solidFill>
                <a:latin typeface="Arial" pitchFamily="34" charset="0"/>
                <a:ea typeface="Arial" pitchFamily="34" charset="-122"/>
                <a:cs typeface="Arial" pitchFamily="34" charset="-120"/>
              </a:rPr>
              <a:t>for industry</a:t>
            </a:r>
            <a:endParaRPr lang="en-US" sz="432"/>
          </a:p>
        </p:txBody>
      </p:sp>
      <p:sp>
        <p:nvSpPr>
          <p:cNvPr id="21" name="Object 20"/>
          <p:cNvSpPr txBox="1"/>
          <p:nvPr/>
        </p:nvSpPr>
        <p:spPr>
          <a:xfrm>
            <a:off x="7955281" y="6117337"/>
            <a:ext cx="3696176" cy="228696"/>
          </a:xfrm>
          <a:prstGeom prst="rect">
            <a:avLst/>
          </a:prstGeom>
          <a:noFill/>
        </p:spPr>
        <p:txBody>
          <a:bodyPr wrap="square" rtlCol="0" anchor="ctr"/>
          <a:lstStyle/>
          <a:p>
            <a:pPr>
              <a:buNone/>
            </a:pPr>
            <a:r>
              <a:rPr lang="en-US" sz="1416" i="1">
                <a:solidFill>
                  <a:srgbClr val="FFFFFF"/>
                </a:solidFill>
                <a:latin typeface="Arial" pitchFamily="34" charset="0"/>
                <a:ea typeface="Arial" pitchFamily="34" charset="-122"/>
                <a:cs typeface="Arial" pitchFamily="34" charset="-120"/>
              </a:rPr>
              <a:t>Founded in 2001. Global Impact Today.</a:t>
            </a:r>
            <a:endParaRPr lang="en-US" sz="432"/>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57753" y="2155214"/>
            <a:ext cx="1871462" cy="549863"/>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70970" y="2151797"/>
            <a:ext cx="1871462" cy="549863"/>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42386" y="2159032"/>
            <a:ext cx="1871462" cy="549863"/>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67399" y="2859424"/>
            <a:ext cx="1871462" cy="549863"/>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4055" y="2845594"/>
            <a:ext cx="1871462" cy="549863"/>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52032" y="2847064"/>
            <a:ext cx="1871462" cy="549863"/>
          </a:xfrm>
          <a:prstGeom prst="rect">
            <a:avLst/>
          </a:prstGeom>
        </p:spPr>
      </p:pic>
      <p:pic>
        <p:nvPicPr>
          <p:cNvPr id="10" name="Object 9" descr="preencoded.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57753" y="3563634"/>
            <a:ext cx="1871462" cy="549863"/>
          </a:xfrm>
          <a:prstGeom prst="rect">
            <a:avLst/>
          </a:prstGeom>
        </p:spPr>
      </p:pic>
      <p:pic>
        <p:nvPicPr>
          <p:cNvPr id="11" name="Object 10" descr="preencoded.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67313" y="3559969"/>
            <a:ext cx="1871462" cy="549863"/>
          </a:xfrm>
          <a:prstGeom prst="rect">
            <a:avLst/>
          </a:prstGeom>
        </p:spPr>
      </p:pic>
      <p:pic>
        <p:nvPicPr>
          <p:cNvPr id="12" name="Object 11" descr="preencoded.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344194" y="3559213"/>
            <a:ext cx="1871462" cy="549863"/>
          </a:xfrm>
          <a:prstGeom prst="rect">
            <a:avLst/>
          </a:prstGeom>
        </p:spPr>
      </p:pic>
      <p:pic>
        <p:nvPicPr>
          <p:cNvPr id="13" name="Object 12" descr="preencoded.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59462" y="1471704"/>
            <a:ext cx="1871462" cy="549863"/>
          </a:xfrm>
          <a:prstGeom prst="rect">
            <a:avLst/>
          </a:prstGeom>
        </p:spPr>
      </p:pic>
      <p:pic>
        <p:nvPicPr>
          <p:cNvPr id="14" name="Object 13" descr="preencoded.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170266" y="1471001"/>
            <a:ext cx="1871462" cy="549863"/>
          </a:xfrm>
          <a:prstGeom prst="rect">
            <a:avLst/>
          </a:prstGeom>
        </p:spPr>
      </p:pic>
      <p:pic>
        <p:nvPicPr>
          <p:cNvPr id="15" name="Object 14" descr="preencoded.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344194" y="1471001"/>
            <a:ext cx="1871462" cy="549863"/>
          </a:xfrm>
          <a:prstGeom prst="rect">
            <a:avLst/>
          </a:prstGeom>
        </p:spPr>
      </p:pic>
      <p:pic>
        <p:nvPicPr>
          <p:cNvPr id="16" name="Object 15" descr="preencoded.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968806" y="4227951"/>
            <a:ext cx="1871462" cy="549863"/>
          </a:xfrm>
          <a:prstGeom prst="rect">
            <a:avLst/>
          </a:prstGeom>
        </p:spPr>
      </p:pic>
      <p:pic>
        <p:nvPicPr>
          <p:cNvPr id="17" name="Object 16" descr="preencoded.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185038" y="4222424"/>
            <a:ext cx="1871462" cy="549863"/>
          </a:xfrm>
          <a:prstGeom prst="rect">
            <a:avLst/>
          </a:prstGeom>
        </p:spPr>
      </p:pic>
      <p:pic>
        <p:nvPicPr>
          <p:cNvPr id="18" name="Object 17" descr="preencoded.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7358865" y="4222424"/>
            <a:ext cx="1871462" cy="549863"/>
          </a:xfrm>
          <a:prstGeom prst="rect">
            <a:avLst/>
          </a:prstGeom>
        </p:spPr>
      </p:pic>
      <p:pic>
        <p:nvPicPr>
          <p:cNvPr id="19" name="Object 18" descr="preencoded.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957753" y="4952761"/>
            <a:ext cx="1871462" cy="549863"/>
          </a:xfrm>
          <a:prstGeom prst="rect">
            <a:avLst/>
          </a:prstGeom>
        </p:spPr>
      </p:pic>
      <p:pic>
        <p:nvPicPr>
          <p:cNvPr id="20" name="Object 19" descr="preencoded.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167353" y="4933869"/>
            <a:ext cx="1871462" cy="549863"/>
          </a:xfrm>
          <a:prstGeom prst="rect">
            <a:avLst/>
          </a:prstGeom>
        </p:spPr>
      </p:pic>
      <p:pic>
        <p:nvPicPr>
          <p:cNvPr id="21" name="Object 20" descr="preencoded.pn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2948106" y="5685912"/>
            <a:ext cx="1871462" cy="549863"/>
          </a:xfrm>
          <a:prstGeom prst="rect">
            <a:avLst/>
          </a:prstGeom>
        </p:spPr>
      </p:pic>
      <p:pic>
        <p:nvPicPr>
          <p:cNvPr id="22" name="Object 21" descr="preencoded.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5155294" y="5669431"/>
            <a:ext cx="1871462" cy="549863"/>
          </a:xfrm>
          <a:prstGeom prst="rect">
            <a:avLst/>
          </a:prstGeom>
        </p:spPr>
      </p:pic>
      <p:pic>
        <p:nvPicPr>
          <p:cNvPr id="23" name="Object 22" descr="preencoded.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881437" y="273844"/>
            <a:ext cx="4422428" cy="937617"/>
          </a:xfrm>
          <a:prstGeom prst="rect">
            <a:avLst/>
          </a:prstGeom>
        </p:spPr>
      </p:pic>
      <p:pic>
        <p:nvPicPr>
          <p:cNvPr id="24" name="Object 23" descr="preencoded.png"/>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7346156" y="4941094"/>
            <a:ext cx="1871462" cy="549863"/>
          </a:xfrm>
          <a:prstGeom prst="rect">
            <a:avLst/>
          </a:prstGeom>
        </p:spPr>
      </p:pic>
      <p:pic>
        <p:nvPicPr>
          <p:cNvPr id="25" name="Object 24" descr="preencoded.pn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369969" y="5667375"/>
            <a:ext cx="1871462" cy="549863"/>
          </a:xfrm>
          <a:prstGeom prst="rect">
            <a:avLst/>
          </a:prstGeom>
        </p:spPr>
      </p:pic>
      <p:sp>
        <p:nvSpPr>
          <p:cNvPr id="26" name="Object 25"/>
          <p:cNvSpPr txBox="1"/>
          <p:nvPr/>
        </p:nvSpPr>
        <p:spPr>
          <a:xfrm>
            <a:off x="7452921" y="2335889"/>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VetWorks</a:t>
            </a:r>
            <a:endParaRPr lang="en-US" sz="432">
              <a:solidFill>
                <a:prstClr val="black"/>
              </a:solidFill>
              <a:latin typeface="Arial"/>
            </a:endParaRPr>
          </a:p>
        </p:txBody>
      </p:sp>
      <p:sp>
        <p:nvSpPr>
          <p:cNvPr id="27" name="Object 26"/>
          <p:cNvSpPr txBox="1"/>
          <p:nvPr/>
        </p:nvSpPr>
        <p:spPr>
          <a:xfrm>
            <a:off x="5274672" y="2253088"/>
            <a:ext cx="1690828" cy="357187"/>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Semiconductor Pride</a:t>
            </a:r>
            <a:endParaRPr lang="en-US" sz="432">
              <a:solidFill>
                <a:prstClr val="black"/>
              </a:solidFill>
              <a:latin typeface="Arial"/>
            </a:endParaRPr>
          </a:p>
        </p:txBody>
      </p:sp>
      <p:sp>
        <p:nvSpPr>
          <p:cNvPr id="28" name="Object 27"/>
          <p:cNvSpPr txBox="1"/>
          <p:nvPr/>
        </p:nvSpPr>
        <p:spPr>
          <a:xfrm>
            <a:off x="3068388" y="233408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Chips in Motion</a:t>
            </a:r>
            <a:endParaRPr lang="en-US" sz="432">
              <a:solidFill>
                <a:prstClr val="black"/>
              </a:solidFill>
              <a:latin typeface="Arial"/>
            </a:endParaRPr>
          </a:p>
        </p:txBody>
      </p:sp>
      <p:sp>
        <p:nvSpPr>
          <p:cNvPr id="29" name="Object 28"/>
          <p:cNvSpPr txBox="1"/>
          <p:nvPr/>
        </p:nvSpPr>
        <p:spPr>
          <a:xfrm>
            <a:off x="7462567" y="302392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Women of the FOA</a:t>
            </a:r>
            <a:endParaRPr lang="en-US" sz="432">
              <a:solidFill>
                <a:prstClr val="black"/>
              </a:solidFill>
              <a:latin typeface="Arial"/>
            </a:endParaRPr>
          </a:p>
        </p:txBody>
      </p:sp>
      <p:sp>
        <p:nvSpPr>
          <p:cNvPr id="30" name="Object 29"/>
          <p:cNvSpPr txBox="1"/>
          <p:nvPr/>
        </p:nvSpPr>
        <p:spPr>
          <a:xfrm>
            <a:off x="5288640" y="302392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SEMI Stories</a:t>
            </a:r>
            <a:endParaRPr lang="en-US" sz="432">
              <a:solidFill>
                <a:prstClr val="black"/>
              </a:solidFill>
              <a:latin typeface="Arial"/>
            </a:endParaRPr>
          </a:p>
        </p:txBody>
      </p:sp>
      <p:sp>
        <p:nvSpPr>
          <p:cNvPr id="31" name="Object 30"/>
          <p:cNvSpPr txBox="1"/>
          <p:nvPr/>
        </p:nvSpPr>
        <p:spPr>
          <a:xfrm>
            <a:off x="3077934" y="302392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Global Schools</a:t>
            </a:r>
            <a:endParaRPr lang="en-US" sz="432">
              <a:solidFill>
                <a:prstClr val="black"/>
              </a:solidFill>
              <a:latin typeface="Arial"/>
            </a:endParaRPr>
          </a:p>
        </p:txBody>
      </p:sp>
      <p:sp>
        <p:nvSpPr>
          <p:cNvPr id="32" name="Object 31"/>
          <p:cNvSpPr txBox="1"/>
          <p:nvPr/>
        </p:nvSpPr>
        <p:spPr>
          <a:xfrm>
            <a:off x="7454830" y="3651862"/>
            <a:ext cx="1690828" cy="357187"/>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Women in Semiconductors</a:t>
            </a:r>
            <a:endParaRPr lang="en-US" sz="432">
              <a:solidFill>
                <a:prstClr val="black"/>
              </a:solidFill>
              <a:latin typeface="Arial"/>
            </a:endParaRPr>
          </a:p>
        </p:txBody>
      </p:sp>
      <p:sp>
        <p:nvSpPr>
          <p:cNvPr id="33" name="Object 32"/>
          <p:cNvSpPr txBox="1"/>
          <p:nvPr/>
        </p:nvSpPr>
        <p:spPr>
          <a:xfrm>
            <a:off x="5291554" y="373627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SEMI U</a:t>
            </a:r>
            <a:endParaRPr lang="en-US" sz="432">
              <a:solidFill>
                <a:prstClr val="black"/>
              </a:solidFill>
              <a:latin typeface="Arial"/>
            </a:endParaRPr>
          </a:p>
        </p:txBody>
      </p:sp>
      <p:sp>
        <p:nvSpPr>
          <p:cNvPr id="34" name="Object 33"/>
          <p:cNvSpPr txBox="1"/>
          <p:nvPr/>
        </p:nvSpPr>
        <p:spPr>
          <a:xfrm>
            <a:off x="3070197" y="3735968"/>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High Tech U</a:t>
            </a:r>
            <a:endParaRPr lang="en-US" sz="432">
              <a:solidFill>
                <a:prstClr val="black"/>
              </a:solidFill>
              <a:latin typeface="Arial"/>
            </a:endParaRPr>
          </a:p>
        </p:txBody>
      </p:sp>
      <p:sp>
        <p:nvSpPr>
          <p:cNvPr id="35" name="Object 34"/>
          <p:cNvSpPr txBox="1"/>
          <p:nvPr/>
        </p:nvSpPr>
        <p:spPr>
          <a:xfrm>
            <a:off x="7434511" y="1557053"/>
            <a:ext cx="1690828" cy="357187"/>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University Programs</a:t>
            </a:r>
            <a:endParaRPr lang="en-US" sz="432">
              <a:solidFill>
                <a:prstClr val="black"/>
              </a:solidFill>
              <a:latin typeface="Arial"/>
            </a:endParaRPr>
          </a:p>
        </p:txBody>
      </p:sp>
      <p:sp>
        <p:nvSpPr>
          <p:cNvPr id="36" name="Object 35"/>
          <p:cNvSpPr txBox="1"/>
          <p:nvPr/>
        </p:nvSpPr>
        <p:spPr>
          <a:xfrm>
            <a:off x="5280802" y="1647857"/>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DOL Sponsorship</a:t>
            </a:r>
            <a:endParaRPr lang="en-US" sz="432">
              <a:solidFill>
                <a:prstClr val="black"/>
              </a:solidFill>
              <a:latin typeface="Arial"/>
            </a:endParaRPr>
          </a:p>
        </p:txBody>
      </p:sp>
      <p:sp>
        <p:nvSpPr>
          <p:cNvPr id="37" name="Object 36"/>
          <p:cNvSpPr txBox="1"/>
          <p:nvPr/>
        </p:nvSpPr>
        <p:spPr>
          <a:xfrm>
            <a:off x="3077231" y="164635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Chips + Childcare</a:t>
            </a:r>
            <a:endParaRPr lang="en-US" sz="432">
              <a:solidFill>
                <a:prstClr val="black"/>
              </a:solidFill>
              <a:latin typeface="Arial"/>
            </a:endParaRPr>
          </a:p>
        </p:txBody>
      </p:sp>
      <p:sp>
        <p:nvSpPr>
          <p:cNvPr id="38" name="Object 37"/>
          <p:cNvSpPr txBox="1"/>
          <p:nvPr/>
        </p:nvSpPr>
        <p:spPr>
          <a:xfrm>
            <a:off x="7464477" y="4404305"/>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Chip In Doc</a:t>
            </a:r>
            <a:endParaRPr lang="en-US" sz="432">
              <a:solidFill>
                <a:prstClr val="black"/>
              </a:solidFill>
              <a:latin typeface="Arial"/>
            </a:endParaRPr>
          </a:p>
        </p:txBody>
      </p:sp>
      <p:sp>
        <p:nvSpPr>
          <p:cNvPr id="39" name="Object 38"/>
          <p:cNvSpPr txBox="1"/>
          <p:nvPr/>
        </p:nvSpPr>
        <p:spPr>
          <a:xfrm>
            <a:off x="5293966" y="4307839"/>
            <a:ext cx="1690828" cy="357187"/>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Semiconductor Day</a:t>
            </a:r>
            <a:endParaRPr lang="en-US" sz="432">
              <a:solidFill>
                <a:prstClr val="black"/>
              </a:solidFill>
              <a:latin typeface="Arial"/>
            </a:endParaRPr>
          </a:p>
        </p:txBody>
      </p:sp>
      <p:sp>
        <p:nvSpPr>
          <p:cNvPr id="40" name="Object 39"/>
          <p:cNvSpPr txBox="1"/>
          <p:nvPr/>
        </p:nvSpPr>
        <p:spPr>
          <a:xfrm>
            <a:off x="3084868" y="4399180"/>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NNME</a:t>
            </a:r>
            <a:endParaRPr lang="en-US" sz="432">
              <a:solidFill>
                <a:prstClr val="black"/>
              </a:solidFill>
              <a:latin typeface="Arial"/>
            </a:endParaRPr>
          </a:p>
        </p:txBody>
      </p:sp>
      <p:sp>
        <p:nvSpPr>
          <p:cNvPr id="41" name="Object 40"/>
          <p:cNvSpPr txBox="1"/>
          <p:nvPr/>
        </p:nvSpPr>
        <p:spPr>
          <a:xfrm>
            <a:off x="5284319" y="5127808"/>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SEMIquest</a:t>
            </a:r>
            <a:endParaRPr lang="en-US" sz="432">
              <a:solidFill>
                <a:prstClr val="black"/>
              </a:solidFill>
              <a:latin typeface="Arial"/>
            </a:endParaRPr>
          </a:p>
        </p:txBody>
      </p:sp>
      <p:sp>
        <p:nvSpPr>
          <p:cNvPr id="42" name="Object 41"/>
          <p:cNvSpPr txBox="1"/>
          <p:nvPr/>
        </p:nvSpPr>
        <p:spPr>
          <a:xfrm>
            <a:off x="3067182" y="5110625"/>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SCAN Arizona</a:t>
            </a:r>
            <a:endParaRPr lang="en-US" sz="432">
              <a:solidFill>
                <a:prstClr val="black"/>
              </a:solidFill>
              <a:latin typeface="Arial"/>
            </a:endParaRPr>
          </a:p>
        </p:txBody>
      </p:sp>
      <p:sp>
        <p:nvSpPr>
          <p:cNvPr id="43" name="Object 42"/>
          <p:cNvSpPr txBox="1"/>
          <p:nvPr/>
        </p:nvSpPr>
        <p:spPr>
          <a:xfrm>
            <a:off x="5265830" y="5846187"/>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Teacher Training</a:t>
            </a:r>
            <a:endParaRPr lang="en-US" sz="432">
              <a:solidFill>
                <a:prstClr val="black"/>
              </a:solidFill>
              <a:latin typeface="Arial"/>
            </a:endParaRPr>
          </a:p>
        </p:txBody>
      </p:sp>
      <p:sp>
        <p:nvSpPr>
          <p:cNvPr id="44" name="Object 43"/>
          <p:cNvSpPr txBox="1"/>
          <p:nvPr/>
        </p:nvSpPr>
        <p:spPr>
          <a:xfrm>
            <a:off x="3055124" y="5846187"/>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SCAN California</a:t>
            </a:r>
            <a:endParaRPr lang="en-US" sz="432">
              <a:solidFill>
                <a:prstClr val="black"/>
              </a:solidFill>
              <a:latin typeface="Arial"/>
            </a:endParaRPr>
          </a:p>
        </p:txBody>
      </p:sp>
      <p:sp>
        <p:nvSpPr>
          <p:cNvPr id="45" name="Object 44"/>
          <p:cNvSpPr txBox="1"/>
          <p:nvPr/>
        </p:nvSpPr>
        <p:spPr>
          <a:xfrm>
            <a:off x="7463162" y="5051782"/>
            <a:ext cx="1690828" cy="357187"/>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Certification Programming</a:t>
            </a:r>
            <a:endParaRPr lang="en-US" sz="432">
              <a:solidFill>
                <a:prstClr val="black"/>
              </a:solidFill>
              <a:latin typeface="Arial"/>
            </a:endParaRPr>
          </a:p>
        </p:txBody>
      </p:sp>
      <p:sp>
        <p:nvSpPr>
          <p:cNvPr id="46" name="Object 45"/>
          <p:cNvSpPr txBox="1"/>
          <p:nvPr/>
        </p:nvSpPr>
        <p:spPr>
          <a:xfrm>
            <a:off x="7486974" y="5861407"/>
            <a:ext cx="1690828" cy="178594"/>
          </a:xfrm>
          <a:prstGeom prst="rect">
            <a:avLst/>
          </a:prstGeom>
          <a:noFill/>
        </p:spPr>
        <p:txBody>
          <a:bodyPr wrap="square" rtlCol="0" anchor="ctr"/>
          <a:lstStyle/>
          <a:p>
            <a:pPr algn="ctr" defTabSz="219456">
              <a:lnSpc>
                <a:spcPts val="1416"/>
              </a:lnSpc>
            </a:pPr>
            <a:r>
              <a:rPr lang="en-US" sz="1416" b="1">
                <a:solidFill>
                  <a:srgbClr val="FFFFFF"/>
                </a:solidFill>
                <a:latin typeface="Arial" pitchFamily="34" charset="0"/>
                <a:ea typeface="Arial" pitchFamily="34" charset="-122"/>
                <a:cs typeface="Arial" pitchFamily="34" charset="-120"/>
              </a:rPr>
              <a:t>WFD Pavilion</a:t>
            </a:r>
            <a:endParaRPr lang="en-US" sz="432">
              <a:solidFill>
                <a:prstClr val="black"/>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8088" y="2742519"/>
            <a:ext cx="862782" cy="817962"/>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4052" y="2718474"/>
            <a:ext cx="862782" cy="840372"/>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3563" y="2714625"/>
            <a:ext cx="862782" cy="851577"/>
          </a:xfrm>
          <a:prstGeom prst="rect">
            <a:avLst/>
          </a:prstGeom>
        </p:spPr>
      </p:pic>
      <p:pic>
        <p:nvPicPr>
          <p:cNvPr id="7" name="Object 6" descr="preencoded.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5281" y="2702719"/>
            <a:ext cx="862707" cy="840259"/>
          </a:xfrm>
          <a:prstGeom prst="rect">
            <a:avLst/>
          </a:prstGeom>
        </p:spPr>
      </p:pic>
      <p:pic>
        <p:nvPicPr>
          <p:cNvPr id="8" name="Object 7" descr="preencoded.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00412" y="2682408"/>
            <a:ext cx="862782" cy="851577"/>
          </a:xfrm>
          <a:prstGeom prst="rect">
            <a:avLst/>
          </a:prstGeom>
        </p:spPr>
      </p:pic>
      <p:pic>
        <p:nvPicPr>
          <p:cNvPr id="9" name="Object 8" descr="preencoded.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24750" y="607219"/>
            <a:ext cx="4194772" cy="827484"/>
          </a:xfrm>
          <a:prstGeom prst="rect">
            <a:avLst/>
          </a:prstGeom>
        </p:spPr>
      </p:pic>
      <p:sp>
        <p:nvSpPr>
          <p:cNvPr id="10" name="Object 9"/>
          <p:cNvSpPr txBox="1"/>
          <p:nvPr/>
        </p:nvSpPr>
        <p:spPr>
          <a:xfrm>
            <a:off x="750094" y="750094"/>
            <a:ext cx="5964659" cy="952500"/>
          </a:xfrm>
          <a:prstGeom prst="rect">
            <a:avLst/>
          </a:prstGeom>
          <a:noFill/>
        </p:spPr>
        <p:txBody>
          <a:bodyPr wrap="square" rtlCol="0" anchor="ctr"/>
          <a:lstStyle/>
          <a:p>
            <a:pPr>
              <a:lnSpc>
                <a:spcPts val="3768"/>
              </a:lnSpc>
            </a:pPr>
            <a:r>
              <a:rPr lang="en-US" sz="3744" b="1">
                <a:solidFill>
                  <a:srgbClr val="000000"/>
                </a:solidFill>
                <a:latin typeface="Oswald" pitchFamily="34" charset="0"/>
                <a:ea typeface="Oswald" pitchFamily="34" charset="-122"/>
                <a:cs typeface="Oswald" pitchFamily="34" charset="-120"/>
              </a:rPr>
              <a:t>5 Pillars Powering Our Programs and Initiatives</a:t>
            </a:r>
            <a:endParaRPr lang="en-US" sz="432"/>
          </a:p>
        </p:txBody>
      </p:sp>
      <p:sp>
        <p:nvSpPr>
          <p:cNvPr id="11" name="Object 10"/>
          <p:cNvSpPr txBox="1"/>
          <p:nvPr/>
        </p:nvSpPr>
        <p:spPr>
          <a:xfrm>
            <a:off x="440800" y="3830826"/>
            <a:ext cx="2274048" cy="1131094"/>
          </a:xfrm>
          <a:prstGeom prst="rect">
            <a:avLst/>
          </a:prstGeom>
          <a:noFill/>
        </p:spPr>
        <p:txBody>
          <a:bodyPr wrap="square" rtlCol="0" anchor="ctr"/>
          <a:lstStyle/>
          <a:p>
            <a:pPr algn="ctr">
              <a:lnSpc>
                <a:spcPts val="1800"/>
              </a:lnSpc>
            </a:pPr>
            <a:endParaRPr lang="en-US" sz="1776" b="1">
              <a:solidFill>
                <a:srgbClr val="55A51C"/>
              </a:solidFill>
              <a:latin typeface="Oswald" pitchFamily="34" charset="0"/>
              <a:ea typeface="Oswald" pitchFamily="34" charset="-122"/>
              <a:cs typeface="Oswald" pitchFamily="34" charset="-120"/>
            </a:endParaRPr>
          </a:p>
          <a:p>
            <a:pPr algn="ctr">
              <a:lnSpc>
                <a:spcPts val="1800"/>
              </a:lnSpc>
            </a:pPr>
            <a:r>
              <a:rPr lang="en-US" sz="1776" b="1">
                <a:solidFill>
                  <a:srgbClr val="55A51C"/>
                </a:solidFill>
                <a:latin typeface="Oswald" pitchFamily="34" charset="0"/>
                <a:ea typeface="Oswald" pitchFamily="34" charset="-122"/>
                <a:cs typeface="Oswald" pitchFamily="34" charset="-120"/>
              </a:rPr>
              <a:t>National Talent Ecosystem for Scale</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Unifying education, workforce, government and industry into a nationwide engine for talent.</a:t>
            </a:r>
            <a:endParaRPr lang="en-US" sz="432"/>
          </a:p>
        </p:txBody>
      </p:sp>
      <p:sp>
        <p:nvSpPr>
          <p:cNvPr id="12" name="Object 11"/>
          <p:cNvSpPr txBox="1"/>
          <p:nvPr/>
        </p:nvSpPr>
        <p:spPr>
          <a:xfrm>
            <a:off x="2766151" y="3690271"/>
            <a:ext cx="2274048" cy="1131094"/>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Early Awareness &amp; Industry Exposure</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Inspiring the next generation by making semiconductors real, relevant, and exciting.</a:t>
            </a:r>
            <a:endParaRPr lang="en-US" sz="432"/>
          </a:p>
        </p:txBody>
      </p:sp>
      <p:sp>
        <p:nvSpPr>
          <p:cNvPr id="13" name="Object 12"/>
          <p:cNvSpPr txBox="1"/>
          <p:nvPr/>
        </p:nvSpPr>
        <p:spPr>
          <a:xfrm>
            <a:off x="4973180" y="3691555"/>
            <a:ext cx="2274048" cy="1131094"/>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Pathways </a:t>
            </a:r>
          </a:p>
          <a:p>
            <a:pPr algn="ctr">
              <a:buNone/>
            </a:pPr>
            <a:r>
              <a:rPr lang="en-US" sz="1776" b="1">
                <a:solidFill>
                  <a:srgbClr val="55A51C"/>
                </a:solidFill>
                <a:latin typeface="Oswald" pitchFamily="34" charset="0"/>
                <a:ea typeface="Oswald" pitchFamily="34" charset="-122"/>
                <a:cs typeface="Oswald" pitchFamily="34" charset="-120"/>
              </a:rPr>
              <a:t>to Careers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Turning curiosity into careers with clear, industry-aligned training and opportunities.</a:t>
            </a:r>
            <a:endParaRPr lang="en-US" sz="432"/>
          </a:p>
        </p:txBody>
      </p:sp>
      <p:sp>
        <p:nvSpPr>
          <p:cNvPr id="14" name="Object 13"/>
          <p:cNvSpPr txBox="1"/>
          <p:nvPr/>
        </p:nvSpPr>
        <p:spPr>
          <a:xfrm>
            <a:off x="7298531" y="3643312"/>
            <a:ext cx="2274048" cy="1178719"/>
          </a:xfrm>
          <a:prstGeom prst="rect">
            <a:avLst/>
          </a:prstGeom>
          <a:noFill/>
        </p:spPr>
        <p:txBody>
          <a:bodyPr wrap="square" rtlCol="0" anchor="ctr"/>
          <a:lstStyle/>
          <a:p>
            <a:pPr algn="ctr">
              <a:buNone/>
            </a:pPr>
            <a:endParaRPr lang="en-US" sz="1776" b="1">
              <a:solidFill>
                <a:srgbClr val="55A51C"/>
              </a:solidFill>
              <a:latin typeface="Oswald" pitchFamily="34" charset="0"/>
              <a:ea typeface="Oswald" pitchFamily="34" charset="-122"/>
              <a:cs typeface="Oswald" pitchFamily="34" charset="-120"/>
            </a:endParaRPr>
          </a:p>
          <a:p>
            <a:pPr algn="ctr">
              <a:buNone/>
            </a:pPr>
            <a:r>
              <a:rPr lang="en-US" sz="1776" b="1">
                <a:solidFill>
                  <a:srgbClr val="55A51C"/>
                </a:solidFill>
                <a:latin typeface="Oswald" pitchFamily="34" charset="0"/>
                <a:ea typeface="Oswald" pitchFamily="34" charset="-122"/>
                <a:cs typeface="Oswald" pitchFamily="34" charset="-120"/>
              </a:rPr>
              <a:t>Expanding </a:t>
            </a:r>
          </a:p>
          <a:p>
            <a:pPr algn="ctr">
              <a:buNone/>
            </a:pPr>
            <a:r>
              <a:rPr lang="en-US" sz="1776" b="1">
                <a:solidFill>
                  <a:srgbClr val="55A51C"/>
                </a:solidFill>
                <a:latin typeface="Oswald" pitchFamily="34" charset="0"/>
                <a:ea typeface="Oswald" pitchFamily="34" charset="-122"/>
                <a:cs typeface="Oswald" pitchFamily="34" charset="-120"/>
              </a:rPr>
              <a:t>Opportunity &amp; Access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Breaking barriers so everyone has a fair shot at success in semiconductors.</a:t>
            </a:r>
            <a:endParaRPr lang="en-US" sz="432"/>
          </a:p>
        </p:txBody>
      </p:sp>
      <p:sp>
        <p:nvSpPr>
          <p:cNvPr id="15" name="Object 14"/>
          <p:cNvSpPr txBox="1"/>
          <p:nvPr/>
        </p:nvSpPr>
        <p:spPr>
          <a:xfrm>
            <a:off x="9556864" y="3690271"/>
            <a:ext cx="2274048" cy="1131094"/>
          </a:xfrm>
          <a:prstGeom prst="rect">
            <a:avLst/>
          </a:prstGeom>
          <a:noFill/>
        </p:spPr>
        <p:txBody>
          <a:bodyPr wrap="square" rtlCol="0" anchor="ctr"/>
          <a:lstStyle/>
          <a:p>
            <a:pPr algn="ctr">
              <a:lnSpc>
                <a:spcPts val="1800"/>
              </a:lnSpc>
            </a:pPr>
            <a:endParaRPr lang="en-US" sz="1776" b="1">
              <a:solidFill>
                <a:srgbClr val="55A51C"/>
              </a:solidFill>
              <a:latin typeface="Oswald" pitchFamily="34" charset="0"/>
              <a:ea typeface="Oswald" pitchFamily="34" charset="-122"/>
              <a:cs typeface="Oswald" pitchFamily="34" charset="-120"/>
            </a:endParaRPr>
          </a:p>
          <a:p>
            <a:pPr algn="ctr">
              <a:lnSpc>
                <a:spcPts val="1800"/>
              </a:lnSpc>
            </a:pPr>
            <a:r>
              <a:rPr lang="en-US" sz="1776" b="1">
                <a:solidFill>
                  <a:srgbClr val="55A51C"/>
                </a:solidFill>
                <a:latin typeface="Oswald" pitchFamily="34" charset="0"/>
                <a:ea typeface="Oswald" pitchFamily="34" charset="-122"/>
                <a:cs typeface="Oswald" pitchFamily="34" charset="-120"/>
              </a:rPr>
              <a:t>Global Workforce Solutions</a:t>
            </a:r>
          </a:p>
          <a:p>
            <a:pPr algn="ctr">
              <a:buNone/>
            </a:pPr>
            <a:endParaRPr lang="en-US" sz="1320">
              <a:solidFill>
                <a:srgbClr val="000000"/>
              </a:solidFill>
              <a:latin typeface="Arial" pitchFamily="34" charset="0"/>
              <a:ea typeface="Arial" pitchFamily="34" charset="-122"/>
              <a:cs typeface="Arial" pitchFamily="34" charset="-120"/>
            </a:endParaRPr>
          </a:p>
          <a:p>
            <a:pPr algn="ctr">
              <a:buNone/>
            </a:pPr>
            <a:r>
              <a:rPr lang="en-US" sz="1320">
                <a:solidFill>
                  <a:srgbClr val="000000"/>
                </a:solidFill>
                <a:latin typeface="Arial" pitchFamily="34" charset="0"/>
                <a:ea typeface="Arial" pitchFamily="34" charset="-122"/>
                <a:cs typeface="Arial" pitchFamily="34" charset="-120"/>
              </a:rPr>
              <a:t>Driving a worldwide movement to grow the semiconductor workforce.</a:t>
            </a:r>
            <a:endParaRPr lang="en-US" sz="432"/>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5200" y="0"/>
            <a:ext cx="48768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7310437" cy="6858000"/>
          </a:xfrm>
          <a:prstGeom prst="rect">
            <a:avLst/>
          </a:prstGeom>
        </p:spPr>
      </p:pic>
      <p:pic>
        <p:nvPicPr>
          <p:cNvPr id="6" name="Object 5" descr="preencode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79394" y="0"/>
            <a:ext cx="1464469" cy="6858000"/>
          </a:xfrm>
          <a:prstGeom prst="rect">
            <a:avLst/>
          </a:prstGeom>
        </p:spPr>
      </p:pic>
      <p:sp>
        <p:nvSpPr>
          <p:cNvPr id="9" name="Object 8"/>
          <p:cNvSpPr txBox="1"/>
          <p:nvPr/>
        </p:nvSpPr>
        <p:spPr>
          <a:xfrm>
            <a:off x="809625" y="773906"/>
            <a:ext cx="5992118" cy="773906"/>
          </a:xfrm>
          <a:prstGeom prst="rect">
            <a:avLst/>
          </a:prstGeom>
          <a:noFill/>
        </p:spPr>
        <p:txBody>
          <a:bodyPr wrap="square" rtlCol="0" anchor="ctr"/>
          <a:lstStyle/>
          <a:p>
            <a:pPr>
              <a:lnSpc>
                <a:spcPts val="3048"/>
              </a:lnSpc>
            </a:pPr>
            <a:r>
              <a:rPr lang="en-US" sz="2520" b="1">
                <a:solidFill>
                  <a:srgbClr val="000000"/>
                </a:solidFill>
                <a:latin typeface="Oswald" panose="00000500000000000000" pitchFamily="2" charset="0"/>
                <a:ea typeface="Open Sans" pitchFamily="34" charset="-122"/>
                <a:cs typeface="Open Sans" pitchFamily="34" charset="-120"/>
              </a:rPr>
              <a:t>Conversion from Awareness to Workforce Participation</a:t>
            </a:r>
            <a:endParaRPr lang="en-US" sz="432">
              <a:latin typeface="Oswald" panose="00000500000000000000" pitchFamily="2" charset="0"/>
            </a:endParaRPr>
          </a:p>
        </p:txBody>
      </p:sp>
      <p:sp>
        <p:nvSpPr>
          <p:cNvPr id="10" name="Object 9"/>
          <p:cNvSpPr txBox="1"/>
          <p:nvPr/>
        </p:nvSpPr>
        <p:spPr>
          <a:xfrm>
            <a:off x="809625" y="1547812"/>
            <a:ext cx="5833467" cy="595313"/>
          </a:xfrm>
          <a:prstGeom prst="rect">
            <a:avLst/>
          </a:prstGeom>
          <a:noFill/>
        </p:spPr>
        <p:txBody>
          <a:bodyPr wrap="square" rtlCol="0" anchor="ctr"/>
          <a:lstStyle/>
          <a:p>
            <a:pPr>
              <a:buNone/>
            </a:pPr>
            <a:r>
              <a:rPr lang="en-US" sz="1776" b="1">
                <a:solidFill>
                  <a:srgbClr val="000000"/>
                </a:solidFill>
                <a:latin typeface="Oswald" panose="00000500000000000000" pitchFamily="2" charset="0"/>
                <a:ea typeface="Open Sans" pitchFamily="34" charset="-122"/>
                <a:cs typeface="Open Sans" pitchFamily="34" charset="-120"/>
              </a:rPr>
              <a:t>Our Unique Approach to Move Beyond Awareness</a:t>
            </a:r>
            <a:endParaRPr lang="en-US" sz="432">
              <a:latin typeface="Oswald" panose="00000500000000000000" pitchFamily="2" charset="0"/>
            </a:endParaRPr>
          </a:p>
        </p:txBody>
      </p:sp>
      <p:sp>
        <p:nvSpPr>
          <p:cNvPr id="11" name="Object 10"/>
          <p:cNvSpPr txBox="1"/>
          <p:nvPr/>
        </p:nvSpPr>
        <p:spPr>
          <a:xfrm>
            <a:off x="809624" y="2321718"/>
            <a:ext cx="5833467" cy="3643313"/>
          </a:xfrm>
          <a:prstGeom prst="rect">
            <a:avLst/>
          </a:prstGeom>
          <a:noFill/>
        </p:spPr>
        <p:txBody>
          <a:bodyPr wrap="square" rtlCol="0" anchor="ctr"/>
          <a:lstStyle/>
          <a:p>
            <a:pPr>
              <a:lnSpc>
                <a:spcPts val="1920"/>
              </a:lnSpc>
            </a:pPr>
            <a:r>
              <a:rPr lang="en-US" sz="1584">
                <a:solidFill>
                  <a:srgbClr val="000000"/>
                </a:solidFill>
                <a:latin typeface="Arial" panose="020B0604020202020204" pitchFamily="34" charset="0"/>
                <a:ea typeface="Open Sans" pitchFamily="34" charset="-122"/>
                <a:cs typeface="Arial" panose="020B0604020202020204" pitchFamily="34" charset="0"/>
              </a:rPr>
              <a:t>AWARENESS (Spark)
   </a:t>
            </a:r>
            <a:r>
              <a:rPr lang="en-US" sz="1584" b="1">
                <a:solidFill>
                  <a:srgbClr val="000000"/>
                </a:solidFill>
                <a:latin typeface="Arial" panose="020B0604020202020204" pitchFamily="34" charset="0"/>
                <a:ea typeface="Open Sans" pitchFamily="34" charset="-122"/>
                <a:cs typeface="Arial" panose="020B0604020202020204" pitchFamily="34" charset="0"/>
              </a:rPr>
              <a:t>↓</a:t>
            </a:r>
            <a:r>
              <a:rPr lang="en-US" sz="1584">
                <a:solidFill>
                  <a:srgbClr val="000000"/>
                </a:solidFill>
                <a:latin typeface="Arial" panose="020B0604020202020204" pitchFamily="34" charset="0"/>
                <a:ea typeface="Open Sans" pitchFamily="34" charset="-122"/>
                <a:cs typeface="Arial" panose="020B0604020202020204" pitchFamily="34" charset="0"/>
              </a:rPr>
              <a:t>
CURIOSITY (Why it matters to me)
   ↓
INTEREST (I want to try this)
   ↓
EXPLORATION (I’m doing something with it)
   ↓
PATHWAY EXPOSURE (I see where this can lead)
   ↓
COMMITMENT (I’ve chosen a route)
   ↓
PARTICIPATION (I’m learning, interning, or working)
   ↓
</a:t>
            </a:r>
            <a:r>
              <a:rPr lang="en-US" sz="1584" b="1">
                <a:latin typeface="Gotham Black" panose="02000604040000020004" pitchFamily="50" charset="0"/>
                <a:ea typeface="Open Sans" pitchFamily="34" charset="-122"/>
                <a:cs typeface="Arial" panose="020B0604020202020204" pitchFamily="34" charset="0"/>
              </a:rPr>
              <a:t>WORKFORCE ENTRY</a:t>
            </a:r>
            <a:endParaRPr lang="en-US" sz="432" b="1">
              <a:latin typeface="Gotham Black" panose="02000604040000020004" pitchFamily="50" charset="0"/>
              <a:cs typeface="Arial" panose="020B0604020202020204" pitchFamily="34" charset="0"/>
            </a:endParaRPr>
          </a:p>
        </p:txBody>
      </p:sp>
      <p:pic>
        <p:nvPicPr>
          <p:cNvPr id="3" name="Object 4" descr="preencoded.png">
            <a:extLst>
              <a:ext uri="{FF2B5EF4-FFF2-40B4-BE49-F238E27FC236}">
                <a16:creationId xmlns:a16="http://schemas.microsoft.com/office/drawing/2014/main" id="{A6DDD5DB-981D-CBC5-280A-1CA5221A9F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3648" y="698849"/>
            <a:ext cx="3243833" cy="6765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Object 3" descr="preencode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3" y="4062"/>
            <a:ext cx="12192000" cy="6858000"/>
          </a:xfrm>
          <a:prstGeom prst="rect">
            <a:avLst/>
          </a:prstGeom>
        </p:spPr>
      </p:pic>
      <p:pic>
        <p:nvPicPr>
          <p:cNvPr id="5" name="Object 4" descr="preencoded.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0063" y="857250"/>
            <a:ext cx="4905375" cy="654844"/>
          </a:xfrm>
          <a:prstGeom prst="rect">
            <a:avLst/>
          </a:prstGeom>
        </p:spPr>
      </p:pic>
      <p:sp>
        <p:nvSpPr>
          <p:cNvPr id="6" name="Object 5"/>
          <p:cNvSpPr txBox="1"/>
          <p:nvPr/>
        </p:nvSpPr>
        <p:spPr>
          <a:xfrm>
            <a:off x="488156" y="2190750"/>
            <a:ext cx="10678418" cy="2488406"/>
          </a:xfrm>
          <a:prstGeom prst="rect">
            <a:avLst/>
          </a:prstGeom>
          <a:noFill/>
        </p:spPr>
        <p:txBody>
          <a:bodyPr wrap="square" rtlCol="0" anchor="ctr"/>
          <a:lstStyle/>
          <a:p>
            <a:pPr defTabSz="219456"/>
            <a:r>
              <a:rPr lang="en-US" sz="5448" b="1">
                <a:solidFill>
                  <a:srgbClr val="FFFFFF"/>
                </a:solidFill>
                <a:latin typeface="Open Sans" pitchFamily="34" charset="0"/>
                <a:ea typeface="Open Sans" pitchFamily="34" charset="-122"/>
                <a:cs typeface="Open Sans" pitchFamily="34" charset="-120"/>
              </a:rPr>
              <a:t>National Network for Microelectronics Education (NNME)</a:t>
            </a:r>
            <a:endParaRPr lang="en-US" sz="432">
              <a:solidFill>
                <a:prstClr val="black"/>
              </a:solidFill>
              <a:latin typeface="Arial"/>
            </a:endParaRPr>
          </a:p>
        </p:txBody>
      </p:sp>
      <p:sp>
        <p:nvSpPr>
          <p:cNvPr id="7" name="Object 6"/>
          <p:cNvSpPr txBox="1"/>
          <p:nvPr/>
        </p:nvSpPr>
        <p:spPr>
          <a:xfrm>
            <a:off x="592833" y="5339953"/>
            <a:ext cx="3246239" cy="285750"/>
          </a:xfrm>
          <a:prstGeom prst="rect">
            <a:avLst/>
          </a:prstGeom>
          <a:noFill/>
        </p:spPr>
        <p:txBody>
          <a:bodyPr wrap="square" rtlCol="0" anchor="ctr"/>
          <a:lstStyle/>
          <a:p>
            <a:pPr defTabSz="219456">
              <a:lnSpc>
                <a:spcPts val="2256"/>
              </a:lnSpc>
            </a:pPr>
            <a:r>
              <a:rPr lang="en-US" sz="1872" b="1">
                <a:solidFill>
                  <a:srgbClr val="FFFFFF"/>
                </a:solidFill>
                <a:latin typeface="Montserrat" pitchFamily="34" charset="0"/>
                <a:ea typeface="Montserrat" pitchFamily="34" charset="-122"/>
                <a:cs typeface="Montserrat" pitchFamily="34" charset="-120"/>
              </a:rPr>
              <a:t>2026</a:t>
            </a:r>
            <a:endParaRPr lang="en-US" sz="432">
              <a:solidFill>
                <a:prstClr val="black"/>
              </a:solidFill>
              <a:latin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9f63c72-1ae6-4564-9c99-947602ba0e9e" xsi:nil="true"/>
    <lcf76f155ced4ddcb4097134ff3c332f xmlns="8354c121-c9df-4e31-a38b-447a4f61b23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26905D6C2814D4894070D34C3267DB0" ma:contentTypeVersion="12" ma:contentTypeDescription="Create a new document." ma:contentTypeScope="" ma:versionID="9958f0865001935a343bb45d8a5d00fb">
  <xsd:schema xmlns:xsd="http://www.w3.org/2001/XMLSchema" xmlns:xs="http://www.w3.org/2001/XMLSchema" xmlns:p="http://schemas.microsoft.com/office/2006/metadata/properties" xmlns:ns2="8354c121-c9df-4e31-a38b-447a4f61b232" xmlns:ns3="a9f63c72-1ae6-4564-9c99-947602ba0e9e" targetNamespace="http://schemas.microsoft.com/office/2006/metadata/properties" ma:root="true" ma:fieldsID="9323341ca7d688d54bed897ac4aa43cd" ns2:_="" ns3:_="">
    <xsd:import namespace="8354c121-c9df-4e31-a38b-447a4f61b232"/>
    <xsd:import namespace="a9f63c72-1ae6-4564-9c99-947602ba0e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54c121-c9df-4e31-a38b-447a4f61b2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e38edb0-9445-43a8-acb7-81cf1420d42a"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9f63c72-1ae6-4564-9c99-947602ba0e9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a8c165c-5baa-4ee0-a3b4-5fc6a65fd422}" ma:internalName="TaxCatchAll" ma:showField="CatchAllData" ma:web="a9f63c72-1ae6-4564-9c99-947602ba0e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A573FE-CE2F-4D76-8F64-C87FAEBDDA3D}">
  <ds:schemaRefs>
    <ds:schemaRef ds:uri="http://schemas.microsoft.com/sharepoint/v3/contenttype/forms"/>
  </ds:schemaRefs>
</ds:datastoreItem>
</file>

<file path=customXml/itemProps2.xml><?xml version="1.0" encoding="utf-8"?>
<ds:datastoreItem xmlns:ds="http://schemas.openxmlformats.org/officeDocument/2006/customXml" ds:itemID="{8E4D61E8-96EC-42A1-97D6-C98154BF7485}">
  <ds:schemaRefs>
    <ds:schemaRef ds:uri="http://purl.org/dc/elements/1.1/"/>
    <ds:schemaRef ds:uri="http://purl.org/dc/dcmitype/"/>
    <ds:schemaRef ds:uri="8354c121-c9df-4e31-a38b-447a4f61b232"/>
    <ds:schemaRef ds:uri="http://schemas.microsoft.com/office/2006/documentManagement/types"/>
    <ds:schemaRef ds:uri="http://purl.org/dc/terms/"/>
    <ds:schemaRef ds:uri="http://www.w3.org/XML/1998/namespace"/>
    <ds:schemaRef ds:uri="http://schemas.microsoft.com/office/infopath/2007/PartnerControls"/>
    <ds:schemaRef ds:uri="http://schemas.openxmlformats.org/package/2006/metadata/core-properties"/>
    <ds:schemaRef ds:uri="a9f63c72-1ae6-4564-9c99-947602ba0e9e"/>
    <ds:schemaRef ds:uri="http://schemas.microsoft.com/office/2006/metadata/properties"/>
  </ds:schemaRefs>
</ds:datastoreItem>
</file>

<file path=customXml/itemProps3.xml><?xml version="1.0" encoding="utf-8"?>
<ds:datastoreItem xmlns:ds="http://schemas.openxmlformats.org/officeDocument/2006/customXml" ds:itemID="{06BD1A5C-23CC-48CD-A224-C7E6D7EF9843}">
  <ds:schemaRefs>
    <ds:schemaRef ds:uri="8354c121-c9df-4e31-a38b-447a4f61b232"/>
    <ds:schemaRef ds:uri="a9f63c72-1ae6-4564-9c99-947602ba0e9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63</TotalTime>
  <Words>1589</Words>
  <Application>Microsoft Macintosh PowerPoint</Application>
  <PresentationFormat>Widescreen</PresentationFormat>
  <Paragraphs>177</Paragraphs>
  <Slides>21</Slides>
  <Notes>21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Aptos</vt:lpstr>
      <vt:lpstr>Aptos Display</vt:lpstr>
      <vt:lpstr>Arial</vt:lpstr>
      <vt:lpstr>Calibri</vt:lpstr>
      <vt:lpstr>Gotham Black</vt:lpstr>
      <vt:lpstr>Manrope</vt:lpstr>
      <vt:lpstr>Manrope SemiBold</vt:lpstr>
      <vt:lpstr>Montserrat</vt:lpstr>
      <vt:lpstr>Mulish</vt:lpstr>
      <vt:lpstr>Open Sans</vt:lpstr>
      <vt:lpstr>Oswald</vt:lpstr>
      <vt:lpstr>Roboto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Steven Gause</dc:creator>
  <cp:lastModifiedBy>Michelle Williams-Vaden</cp:lastModifiedBy>
  <cp:revision>48</cp:revision>
  <dcterms:created xsi:type="dcterms:W3CDTF">2026-02-05T19:02:09Z</dcterms:created>
  <dcterms:modified xsi:type="dcterms:W3CDTF">2026-03-30T19:38:46Z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0x010100826905D6C2814D4894070D34C3267DB0</vt:lpwstr>
  </property>
  <property fmtid="{D5CDD505-2E9C-101B-9397-08002B2CF9AE}" pid="3" name="MediaServiceImageTags">
    <vt:lpwstr/>
  </property>
</Properties>
</file>